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92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24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8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31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33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78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506" y="6356450"/>
            <a:ext cx="2132707" cy="364628"/>
          </a:xfrm>
          <a:prstGeom prst="rect">
            <a:avLst/>
          </a:prstGeom>
        </p:spPr>
        <p:txBody>
          <a:bodyPr lIns="91018" tIns="45497" rIns="91018" bIns="45497" anchor="ctr"/>
          <a:lstStyle>
            <a:lvl1pPr algn="l">
              <a:defRPr/>
            </a:lvl1pPr>
          </a:lstStyle>
          <a:p>
            <a:pPr defTabSz="9101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1292" y="6356614"/>
            <a:ext cx="439048" cy="36462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8056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633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51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4" y="6356351"/>
            <a:ext cx="2895600" cy="36512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32E75-6894-4793-9ACC-FC792B74EA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1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1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8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3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8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1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2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9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9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7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50" y="28539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609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79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75" y="406424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4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106" y="351790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5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6.jp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jp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package" Target="../embeddings/_____Microsoft_Excel3.xlsx"/><Relationship Id="rId3" Type="http://schemas.openxmlformats.org/officeDocument/2006/relationships/image" Target="../media/image6.jpg"/><Relationship Id="rId7" Type="http://schemas.openxmlformats.org/officeDocument/2006/relationships/package" Target="../embeddings/_____Microsoft_Excel1.xlsx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0.emf"/><Relationship Id="rId5" Type="http://schemas.openxmlformats.org/officeDocument/2006/relationships/image" Target="../media/image8.png"/><Relationship Id="rId10" Type="http://schemas.openxmlformats.org/officeDocument/2006/relationships/package" Target="../embeddings/_____Microsoft_Excel2.xlsx"/><Relationship Id="rId4" Type="http://schemas.openxmlformats.org/officeDocument/2006/relationships/image" Target="../media/image7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esenkotg\AppData\Local\Microsoft\Windows\Temporary Internet Files\Content.Outlook\4WWCS5OQ\Презентация_Опора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46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497" y="5965973"/>
            <a:ext cx="2140197" cy="862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896" y="5805996"/>
            <a:ext cx="1846551" cy="1052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9822" y="4778667"/>
            <a:ext cx="8976674" cy="1015663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>
                <a:solidFill>
                  <a:srgbClr val="000000"/>
                </a:solidFill>
              </a:rPr>
              <a:t>ОСНОВНЫЕ ПОКАЗАТЕЛИ ДЕЯТЕЛЬНОСТИ </a:t>
            </a:r>
            <a:endParaRPr lang="ru-RU" altLang="ru-RU" sz="24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altLang="ru-RU" sz="2400" b="1" dirty="0" smtClean="0">
                <a:solidFill>
                  <a:srgbClr val="000000"/>
                </a:solidFill>
              </a:rPr>
              <a:t>ЗА 1 </a:t>
            </a:r>
            <a:r>
              <a:rPr lang="ru-RU" altLang="ru-RU" sz="2400" b="1" dirty="0">
                <a:solidFill>
                  <a:srgbClr val="000000"/>
                </a:solidFill>
              </a:rPr>
              <a:t>ПОЛУГОДИЕ 2017 </a:t>
            </a:r>
            <a:r>
              <a:rPr lang="ru-RU" altLang="ru-RU" sz="2400" b="1" dirty="0" smtClean="0">
                <a:solidFill>
                  <a:srgbClr val="000000"/>
                </a:solidFill>
              </a:rPr>
              <a:t>ГОДА</a:t>
            </a:r>
            <a:endParaRPr lang="ru-RU" alt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25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975100" y="485775"/>
            <a:ext cx="50434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РЕШЕНИЯ, ПРИНЯТЫЕ СОВЕТОМ ДИРЕКТОРОВ</a:t>
            </a:r>
            <a:endParaRPr lang="ru-RU" altLang="ru-RU" sz="13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179388" y="1052513"/>
            <a:ext cx="8785225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>
                <a:solidFill>
                  <a:srgbClr val="002060"/>
                </a:solidFill>
              </a:rPr>
              <a:t>Совет директоров ПАО «МРСК Юга»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02.06.2017 </a:t>
            </a:r>
            <a:r>
              <a:rPr lang="ru-RU" altLang="ru-RU" sz="1100" b="1" dirty="0">
                <a:solidFill>
                  <a:srgbClr val="002060"/>
                </a:solidFill>
              </a:rPr>
              <a:t>(Протокол №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234/2017 </a:t>
            </a:r>
            <a:r>
              <a:rPr lang="ru-RU" altLang="ru-RU" sz="1100" b="1" dirty="0">
                <a:solidFill>
                  <a:srgbClr val="002060"/>
                </a:solidFill>
              </a:rPr>
              <a:t>от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05.06.2017)</a:t>
            </a:r>
            <a:endParaRPr lang="ru-RU" altLang="ru-RU" sz="1100" b="1" dirty="0">
              <a:solidFill>
                <a:srgbClr val="00206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100" dirty="0"/>
              <a:t>Советом </a:t>
            </a:r>
            <a:r>
              <a:rPr lang="ru-RU" altLang="ru-RU" sz="1100" dirty="0" smtClean="0"/>
              <a:t>директоров у</a:t>
            </a:r>
            <a:r>
              <a:rPr lang="ru-RU" sz="1100" dirty="0" smtClean="0"/>
              <a:t>тверждена Программа </a:t>
            </a:r>
            <a:r>
              <a:rPr lang="ru-RU" sz="1100" dirty="0"/>
              <a:t>энергосбережения и повышения энергетической эффективности ПАО «МРСК Юга» на период 2017-2021 гг</a:t>
            </a:r>
            <a:r>
              <a:rPr lang="ru-RU" sz="1100" dirty="0" smtClean="0"/>
              <a:t>., утверждена Программа </a:t>
            </a:r>
            <a:r>
              <a:rPr lang="ru-RU" sz="1100" dirty="0"/>
              <a:t>инновационного развития ПАО «МРСК Юга» на период 2016-2020 гг. с перспективой до 2025 </a:t>
            </a:r>
            <a:r>
              <a:rPr lang="ru-RU" sz="1100" dirty="0" smtClean="0"/>
              <a:t>г., утвержден </a:t>
            </a:r>
            <a:r>
              <a:rPr lang="ru-RU" sz="1100" dirty="0"/>
              <a:t>План мероприятий по развитию и совершенствованию деятельности внутреннего аудита ПАО «МРСК Юга» на 2017-2019 </a:t>
            </a:r>
            <a:r>
              <a:rPr lang="ru-RU" sz="1100" dirty="0" smtClean="0"/>
              <a:t>годы, утвержден </a:t>
            </a:r>
            <a:r>
              <a:rPr lang="ru-RU" sz="1100" dirty="0"/>
              <a:t>скорректированный план работы департамента внутреннего аудита ПАО «МРСК Юга» на 2017 </a:t>
            </a:r>
            <a:r>
              <a:rPr lang="ru-RU" sz="1100" dirty="0" smtClean="0"/>
              <a:t>год.</a:t>
            </a:r>
            <a:endParaRPr lang="ru-RU" altLang="ru-RU" sz="1100" b="1" dirty="0" smtClean="0">
              <a:solidFill>
                <a:srgbClr val="00206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100" b="1" dirty="0" smtClean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ru-RU" altLang="ru-RU" sz="1100" b="1" dirty="0">
                <a:solidFill>
                  <a:srgbClr val="002060"/>
                </a:solidFill>
              </a:rPr>
              <a:t>Совет директоров ПАО «МРСК Юга»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09.06.2017 </a:t>
            </a:r>
            <a:r>
              <a:rPr lang="ru-RU" altLang="ru-RU" sz="1100" b="1" dirty="0">
                <a:solidFill>
                  <a:srgbClr val="002060"/>
                </a:solidFill>
              </a:rPr>
              <a:t>(Протокол №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236/2017 </a:t>
            </a:r>
            <a:r>
              <a:rPr lang="ru-RU" altLang="ru-RU" sz="1100" b="1" dirty="0">
                <a:solidFill>
                  <a:srgbClr val="002060"/>
                </a:solidFill>
              </a:rPr>
              <a:t>от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13.06.2017</a:t>
            </a:r>
            <a:r>
              <a:rPr lang="ru-RU" altLang="ru-RU" sz="1100" b="1" dirty="0">
                <a:solidFill>
                  <a:srgbClr val="002060"/>
                </a:solidFill>
              </a:rPr>
              <a:t>)</a:t>
            </a:r>
          </a:p>
          <a:p>
            <a:pPr algn="just">
              <a:buFontTx/>
              <a:buNone/>
              <a:defRPr/>
            </a:pPr>
            <a:r>
              <a:rPr lang="ru-RU" altLang="ru-RU" sz="1100" dirty="0"/>
              <a:t>Советом </a:t>
            </a:r>
            <a:r>
              <a:rPr lang="ru-RU" altLang="ru-RU" sz="1100" dirty="0" smtClean="0"/>
              <a:t>директоров утвержден </a:t>
            </a:r>
            <a:r>
              <a:rPr lang="ru-RU" sz="1100" dirty="0"/>
              <a:t>персональный состав Центральной конкурсной комиссии ПАО «МРСК Юга</a:t>
            </a:r>
            <a:r>
              <a:rPr lang="ru-RU" sz="1100" dirty="0" smtClean="0"/>
              <a:t>», утвержден кредитный </a:t>
            </a:r>
            <a:r>
              <a:rPr lang="ru-RU" sz="1100" dirty="0"/>
              <a:t>план ПАО «МРСК Юга» на 3 квартал 2017 </a:t>
            </a:r>
            <a:r>
              <a:rPr lang="ru-RU" sz="1100" dirty="0" smtClean="0"/>
              <a:t>года, утверждена организационная структура </a:t>
            </a:r>
            <a:r>
              <a:rPr lang="ru-RU" sz="1100" dirty="0"/>
              <a:t>исполнительного аппарата </a:t>
            </a:r>
            <a:r>
              <a:rPr lang="ru-RU" sz="1100" dirty="0" smtClean="0"/>
              <a:t>Общества. </a:t>
            </a:r>
            <a:endParaRPr lang="ru-RU" altLang="ru-RU" sz="1100" dirty="0" smtClean="0"/>
          </a:p>
          <a:p>
            <a:pPr>
              <a:buFontTx/>
              <a:buNone/>
              <a:defRPr/>
            </a:pPr>
            <a:endParaRPr lang="ru-RU" altLang="ru-RU" sz="1100" b="1" dirty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endParaRPr lang="ru-RU" altLang="ru-RU" sz="1100" b="1" dirty="0" smtClean="0">
              <a:solidFill>
                <a:srgbClr val="002060"/>
              </a:solidFill>
            </a:endParaRPr>
          </a:p>
          <a:p>
            <a:pPr marL="180975" indent="-180975"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>
                <a:solidFill>
                  <a:srgbClr val="002060"/>
                </a:solidFill>
              </a:rPr>
              <a:t>Совет директоров ПАО «МРСК Юга»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30.06.2017 </a:t>
            </a:r>
            <a:r>
              <a:rPr lang="ru-RU" altLang="ru-RU" sz="1100" b="1" dirty="0">
                <a:solidFill>
                  <a:srgbClr val="002060"/>
                </a:solidFill>
              </a:rPr>
              <a:t>(Протокол №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238/2017 </a:t>
            </a:r>
            <a:r>
              <a:rPr lang="ru-RU" altLang="ru-RU" sz="1100" b="1" dirty="0">
                <a:solidFill>
                  <a:srgbClr val="002060"/>
                </a:solidFill>
              </a:rPr>
              <a:t>от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03.07.2017)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sz="1100" dirty="0"/>
              <a:t>Советом </a:t>
            </a:r>
            <a:r>
              <a:rPr lang="ru-RU" sz="1100" dirty="0" smtClean="0"/>
              <a:t>директоров утвержден Стандарт </a:t>
            </a:r>
            <a:r>
              <a:rPr lang="ru-RU" sz="1100" dirty="0"/>
              <a:t>и Регламент бизнес - планирования ПАО «МРСК Юга» в новой </a:t>
            </a:r>
            <a:r>
              <a:rPr lang="ru-RU" sz="1100" dirty="0" smtClean="0"/>
              <a:t>редакции,</a:t>
            </a:r>
            <a:r>
              <a:rPr lang="ru-RU" sz="1100" dirty="0"/>
              <a:t> </a:t>
            </a:r>
            <a:r>
              <a:rPr lang="ru-RU" sz="1100" dirty="0" smtClean="0"/>
              <a:t>избран персональный </a:t>
            </a:r>
            <a:r>
              <a:rPr lang="ru-RU" sz="1100" dirty="0"/>
              <a:t>состав Комитета по аудиту Совета </a:t>
            </a:r>
            <a:r>
              <a:rPr lang="ru-RU" sz="1100" dirty="0" smtClean="0"/>
              <a:t>директоров и </a:t>
            </a:r>
            <a:r>
              <a:rPr lang="ru-RU" sz="1100" dirty="0"/>
              <a:t>Комитета по кадрам и вознаграждениям Совета директоров</a:t>
            </a:r>
            <a:endParaRPr lang="ru-RU" altLang="ru-RU" sz="1100" b="1" dirty="0" smtClean="0">
              <a:solidFill>
                <a:srgbClr val="002060"/>
              </a:solidFill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10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2685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</a:rPr>
              <a:t>ОСНОВНЫЕ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ФИНАНСОВО-ЭКОНОМИЧЕСКИЕ </a:t>
            </a:r>
            <a:r>
              <a:rPr lang="ru-RU" altLang="ru-RU" sz="1600" b="1" dirty="0">
                <a:solidFill>
                  <a:srgbClr val="000000"/>
                </a:solidFill>
              </a:rPr>
              <a:t>ПОКАЗАТЕЛИ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23370" y="910628"/>
            <a:ext cx="701675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kern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Бухгалтерская отчетность ПАО «МРСК Юга», </a:t>
            </a:r>
          </a:p>
          <a:p>
            <a:pPr algn="ctr" eaLnBrk="1" hangingPunct="1">
              <a:defRPr/>
            </a:pPr>
            <a:r>
              <a:rPr lang="ru-RU" sz="1600" b="1" kern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подготовленная в соответствии </a:t>
            </a:r>
          </a:p>
          <a:p>
            <a:pPr algn="ctr" eaLnBrk="1" hangingPunct="1">
              <a:defRPr/>
            </a:pPr>
            <a:r>
              <a:rPr lang="ru-RU" sz="1600" b="1" kern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с Российскими стандартами бухгалтерского учета (РСБУ), </a:t>
            </a:r>
          </a:p>
          <a:p>
            <a:pPr algn="ctr" eaLnBrk="1" hangingPunct="1">
              <a:defRPr/>
            </a:pPr>
            <a:r>
              <a:rPr lang="ru-RU" sz="1600" b="1" kern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размещена на корпоративном веб-сайте ПАО «МРСК Юга</a:t>
            </a:r>
            <a:r>
              <a:rPr lang="ru-RU" sz="1600" b="1" kern="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»:  </a:t>
            </a:r>
            <a:r>
              <a:rPr lang="en-US" sz="1600" b="1" kern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http:/www.mrsk-yuga.ru</a:t>
            </a:r>
            <a:endParaRPr lang="ru-RU" sz="1600" b="1" kern="0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395189"/>
              </p:ext>
            </p:extLst>
          </p:nvPr>
        </p:nvGraphicFramePr>
        <p:xfrm>
          <a:off x="554038" y="2708275"/>
          <a:ext cx="7991474" cy="3127373"/>
        </p:xfrm>
        <a:graphic>
          <a:graphicData uri="http://schemas.openxmlformats.org/drawingml/2006/table">
            <a:tbl>
              <a:tblPr/>
              <a:tblGrid>
                <a:gridCol w="4367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87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56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98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Показатели</a:t>
                      </a: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мес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201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мес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201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5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Выручка от реализации продукции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15 021 030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16 593 186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5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Себестоимость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12 960 012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13 969 025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5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Валовая прибыль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2 061 018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2 624 161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5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Прибыль до налогообложения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-736 702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40 699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550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Чистая прибыль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-751 331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26 320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11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7363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494237"/>
              </p:ext>
            </p:extLst>
          </p:nvPr>
        </p:nvGraphicFramePr>
        <p:xfrm>
          <a:off x="307678" y="1052736"/>
          <a:ext cx="8602662" cy="4464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930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31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764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888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Структура затрат, </a:t>
                      </a:r>
                      <a:r>
                        <a:rPr lang="ru-RU" sz="1400" b="1" i="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тыс.руб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6669">
                <a:tc gridSpan="3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89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Наименование статьи затрат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6</a:t>
                      </a:r>
                      <a:r>
                        <a:rPr lang="ru-RU" sz="1200" b="1" u="none" strike="noStrike" dirty="0" smtClean="0">
                          <a:effectLst/>
                        </a:rPr>
                        <a:t> мес. 201</a:t>
                      </a:r>
                      <a:r>
                        <a:rPr lang="en-US" sz="1200" b="1" u="none" strike="noStrike" dirty="0" smtClean="0"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6</a:t>
                      </a:r>
                      <a:r>
                        <a:rPr lang="ru-RU" sz="1200" b="1" u="none" strike="noStrike" dirty="0" smtClean="0">
                          <a:effectLst/>
                        </a:rPr>
                        <a:t> мес. 201</a:t>
                      </a:r>
                      <a:r>
                        <a:rPr lang="en-US" sz="1200" b="1" u="none" strike="noStrike" dirty="0" smtClean="0">
                          <a:effectLst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9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Материальные затраты,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3 686 273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3 994 486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9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Покупная электроэнергия на компенсацию потерь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97" marR="9526" marT="952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3 207 937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3 321 918</a:t>
                      </a: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57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Покупная энергия на производственные и хозяйственные нужды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97" marR="9526" marT="952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123 792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138 466</a:t>
                      </a: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96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C</a:t>
                      </a:r>
                      <a:r>
                        <a:rPr lang="ru-RU" sz="1100" u="none" strike="noStrike" dirty="0" err="1">
                          <a:effectLst/>
                        </a:rPr>
                        <a:t>ырье</a:t>
                      </a:r>
                      <a:r>
                        <a:rPr lang="ru-RU" sz="1100" u="none" strike="noStrike" dirty="0">
                          <a:effectLst/>
                        </a:rPr>
                        <a:t> и материалы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97" marR="9526" marT="952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354 543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384 933</a:t>
                      </a: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2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Работы и услуги производственного характера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4 291 266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4 866 767</a:t>
                      </a: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2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Затраты на оплату труда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2 376 506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2 458 445</a:t>
                      </a: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2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Страховые взносы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723 526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748 761</a:t>
                      </a: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2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Отчисления на НПО (НПФ энергетики)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1 603</a:t>
                      </a: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2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Амортизация основных средств и НМА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1 302 851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1 270 543</a:t>
                      </a:r>
                    </a:p>
                  </a:txBody>
                  <a:tcPr marL="9526" marR="9526" marT="9524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2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Прочие затраты, из них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579 592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628 420</a:t>
                      </a:r>
                    </a:p>
                  </a:txBody>
                  <a:tcPr marL="9526" marR="9526" marT="9524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2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Оплата работ и услуг сторонних организаций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97" marR="9526" marT="952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149 491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187 373</a:t>
                      </a:r>
                    </a:p>
                  </a:txBody>
                  <a:tcPr marL="9526" marR="9526" marT="9524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2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Расходы на страхование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97" marR="9526" marT="952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46 038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45 532</a:t>
                      </a: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2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Налоги и сборы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97" marR="9526" marT="952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168 498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182 612</a:t>
                      </a: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4645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Затраты на производство и реализацию продукции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12 960 012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13 969 025</a:t>
                      </a: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12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</a:rPr>
              <a:t>ОСНОВНЫЕ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ФИНАНСОВО-ЭКОНОМИЧЕСКИЕ </a:t>
            </a:r>
            <a:r>
              <a:rPr lang="ru-RU" altLang="ru-RU" sz="1600" b="1" dirty="0">
                <a:solidFill>
                  <a:srgbClr val="000000"/>
                </a:solidFill>
              </a:rPr>
              <a:t>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31284081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13150" y="790575"/>
            <a:ext cx="2843213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kern="0" dirty="0">
                <a:solidFill>
                  <a:prstClr val="black"/>
                </a:solidFill>
                <a:latin typeface="Arial"/>
                <a:cs typeface="Arial"/>
              </a:rPr>
              <a:t>Структура расходов</a:t>
            </a:r>
            <a:endParaRPr lang="ru-RU" kern="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9" name="Объект 1"/>
          <p:cNvGraphicFramePr>
            <a:graphicFrameLocks/>
          </p:cNvGraphicFramePr>
          <p:nvPr/>
        </p:nvGraphicFramePr>
        <p:xfrm>
          <a:off x="246063" y="1422400"/>
          <a:ext cx="4668837" cy="294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Лист" r:id="rId6" imgW="4676740" imgH="2943341" progId="Excel.Sheet.8">
                  <p:embed/>
                </p:oleObj>
              </mc:Choice>
              <mc:Fallback>
                <p:oleObj name="Лист" r:id="rId6" imgW="4676740" imgH="294334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1422400"/>
                        <a:ext cx="4668837" cy="294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3832225" y="3333750"/>
          <a:ext cx="4962525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Диаграмма" r:id="rId8" imgW="4962509" imgH="2790889" progId="Excel.Chart.8">
                  <p:embed/>
                </p:oleObj>
              </mc:Choice>
              <mc:Fallback>
                <p:oleObj name="Диаграмма" r:id="rId8" imgW="4962509" imgH="279088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2225" y="3333750"/>
                        <a:ext cx="4962525" cy="279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13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</a:rPr>
              <a:t>ОСНОВНЫЕ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ФИНАНСОВО-ЭКОНОМИЧЕСКИЕ </a:t>
            </a:r>
            <a:r>
              <a:rPr lang="ru-RU" altLang="ru-RU" sz="1600" b="1" dirty="0">
                <a:solidFill>
                  <a:srgbClr val="000000"/>
                </a:solidFill>
              </a:rPr>
              <a:t>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154633082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838593"/>
            <a:ext cx="30130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kern="0" dirty="0">
                <a:solidFill>
                  <a:prstClr val="black"/>
                </a:solidFill>
                <a:latin typeface="Arial"/>
                <a:cs typeface="Arial"/>
              </a:rPr>
              <a:t>Структура выручки</a:t>
            </a:r>
            <a:endParaRPr lang="ru-RU" kern="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9" name="Объект 1"/>
          <p:cNvGraphicFramePr>
            <a:graphicFrameLocks/>
          </p:cNvGraphicFramePr>
          <p:nvPr/>
        </p:nvGraphicFramePr>
        <p:xfrm>
          <a:off x="180975" y="1485900"/>
          <a:ext cx="4660900" cy="295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Лист" r:id="rId6" imgW="4667295" imgH="2952801" progId="Excel.Sheet.8">
                  <p:embed/>
                </p:oleObj>
              </mc:Choice>
              <mc:Fallback>
                <p:oleObj name="Лист" r:id="rId6" imgW="4667295" imgH="295280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1485900"/>
                        <a:ext cx="4660900" cy="295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4267200" y="3159125"/>
          <a:ext cx="4678363" cy="285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Диаграмма" r:id="rId8" imgW="4676740" imgH="2847924" progId="Excel.Chart.8">
                  <p:embed/>
                </p:oleObj>
              </mc:Choice>
              <mc:Fallback>
                <p:oleObj name="Диаграмма" r:id="rId8" imgW="4676740" imgH="284792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159125"/>
                        <a:ext cx="4678363" cy="285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14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</a:rPr>
              <a:t>ОСНОВНЫЕ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ФИНАНСОВО-ЭКОНОМИЧЕСКИЕ </a:t>
            </a:r>
            <a:r>
              <a:rPr lang="ru-RU" altLang="ru-RU" sz="1600" b="1" dirty="0">
                <a:solidFill>
                  <a:srgbClr val="000000"/>
                </a:solidFill>
              </a:rPr>
              <a:t>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111976792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116382"/>
              </p:ext>
            </p:extLst>
          </p:nvPr>
        </p:nvGraphicFramePr>
        <p:xfrm>
          <a:off x="168556" y="908720"/>
          <a:ext cx="8713787" cy="46894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05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27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78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14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91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91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274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807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 месяцев 2016 год, 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тыс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. рублей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Свод 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ПАО «МРСК Юга»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 т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. ч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 по филиалам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14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Астрахань </a:t>
                      </a:r>
                      <a:r>
                        <a:rPr lang="ru-RU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энерго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Волгоград </a:t>
                      </a:r>
                      <a:r>
                        <a:rPr lang="ru-RU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энерго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Калм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энерго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Ростов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энерго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Кубань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энерго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Выручка, в т</a:t>
                      </a:r>
                      <a:r>
                        <a:rPr lang="ru-RU" sz="1000" b="1" u="none" strike="noStrike" dirty="0" smtClean="0">
                          <a:effectLst/>
                        </a:rPr>
                        <a:t>. ч</a:t>
                      </a:r>
                      <a:r>
                        <a:rPr lang="ru-RU" sz="1000" b="1" u="none" strike="noStrike" dirty="0">
                          <a:effectLst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15 021 030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2 179 738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4 892 889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429 415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7 500 699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4 295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7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0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от услуг по передаче электроэнергии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14 863 094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2 154 198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4 865 086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422 305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7 421 505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6" marR="9526" marT="9527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0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от услуг по технологическому присоединению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76 263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14 147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11 509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50 513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6" marR="9526" marT="952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прочая деятельность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81 673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11 393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16 294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7 016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28 681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4 295</a:t>
                      </a:r>
                    </a:p>
                  </a:txBody>
                  <a:tcPr marL="9526" marR="9526" marT="9525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0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6" marR="9526" marT="9527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0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Затраты на производство и реализацию продукции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effectLst/>
                          <a:latin typeface="Calibri"/>
                        </a:rPr>
                        <a:t>12 </a:t>
                      </a:r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960 012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981 226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effectLst/>
                          <a:latin typeface="Calibri"/>
                        </a:rPr>
                        <a:t>3 </a:t>
                      </a:r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875 291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effectLst/>
                          <a:latin typeface="Calibri"/>
                        </a:rPr>
                        <a:t>603 </a:t>
                      </a:r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290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effectLst/>
                          <a:latin typeface="Calibri"/>
                        </a:rPr>
                        <a:t>6 </a:t>
                      </a:r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473 961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effectLst/>
                          <a:latin typeface="Calibri"/>
                        </a:rPr>
                        <a:t>10 </a:t>
                      </a:r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596</a:t>
                      </a:r>
                    </a:p>
                  </a:txBody>
                  <a:tcPr marL="9526" marR="9526" marT="9525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0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Материальные затраты, всего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3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686 273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775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532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904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649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143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493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860 274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243</a:t>
                      </a:r>
                    </a:p>
                  </a:txBody>
                  <a:tcPr marL="9526" marR="9526" marT="9525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0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Покупная электроэнергия на компенсацию потерь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3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207 937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707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349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756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922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101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761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641 906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1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Покупная энергия на производственные и хозяйственные нужды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123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792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14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36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648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6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66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495</a:t>
                      </a:r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6" marR="9526" marT="9525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07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</a:t>
                      </a:r>
                      <a:r>
                        <a:rPr lang="ru-RU" sz="1000" u="none" strike="noStrike">
                          <a:effectLst/>
                        </a:rPr>
                        <a:t>ырье и материалы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354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543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53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968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111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079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35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517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152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747</a:t>
                      </a:r>
                    </a:p>
                  </a:txBody>
                  <a:tcPr marL="9526" marR="9526" marT="9525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0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Работы и услуги производственного характера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4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291 266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423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857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526 082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73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287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267 701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334</a:t>
                      </a:r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6" marR="9526" marT="9525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0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Услуги подрядчиков по обслуживанию и ремонту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41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434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5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636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16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066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427</a:t>
                      </a:r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18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998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302</a:t>
                      </a:r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6" marR="9526" marT="9525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0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Услуги сетевых компаний по передаче э/э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4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222 814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415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926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498 178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71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988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236 722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5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80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- услуги "ФСК ЕЭС"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3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186 787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281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455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216 481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71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988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616 863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5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0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- услуги распределительных сетевых компаний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036 028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134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472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281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697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619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859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6" marR="9526" marT="9525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80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Прочие услуги производственного характера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017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294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837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873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980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80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Затраты на оплату труда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384 478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360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787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786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203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087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030 964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918</a:t>
                      </a:r>
                    </a:p>
                  </a:txBody>
                  <a:tcPr marL="9526" marR="9526" marT="9525" marB="0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80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Страховые взносы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723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526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110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237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951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61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313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583</a:t>
                      </a:r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6" marR="9526" marT="9525" marB="0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80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Отчисления на НПО (НПФ энергетики)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6" marR="9526" marT="9527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80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Амортизация основных средств и НМА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302 851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232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546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266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619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81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865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718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984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657</a:t>
                      </a:r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6" marR="9526" marT="9525" marB="0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80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Прочие затраты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571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620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78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386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153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824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40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319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282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836</a:t>
                      </a: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4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862</a:t>
                      </a:r>
                    </a:p>
                  </a:txBody>
                  <a:tcPr marL="9526" marR="9526" marT="9525" marB="0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15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</a:rPr>
              <a:t>ОСНОВНЫЕ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ФИНАНСОВО-ЭКОНОМИЧЕСКИЕ </a:t>
            </a:r>
            <a:r>
              <a:rPr lang="ru-RU" altLang="ru-RU" sz="1600" b="1" dirty="0">
                <a:solidFill>
                  <a:srgbClr val="000000"/>
                </a:solidFill>
              </a:rPr>
              <a:t>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232171298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346389"/>
              </p:ext>
            </p:extLst>
          </p:nvPr>
        </p:nvGraphicFramePr>
        <p:xfrm>
          <a:off x="215900" y="922635"/>
          <a:ext cx="8712200" cy="49910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609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09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31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31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31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2204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88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485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 месяцев 2017 год, 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тыс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. руб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Свод МРСК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в т</a:t>
                      </a:r>
                      <a:r>
                        <a:rPr lang="ru-RU" sz="1000" b="1" u="none" strike="noStrike" dirty="0" smtClean="0">
                          <a:effectLst/>
                        </a:rPr>
                        <a:t>. ч</a:t>
                      </a:r>
                      <a:r>
                        <a:rPr lang="ru-RU" sz="1000" b="1" u="none" strike="noStrike" dirty="0">
                          <a:effectLst/>
                        </a:rPr>
                        <a:t>. по филиалам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6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Астрахань </a:t>
                      </a:r>
                      <a:r>
                        <a:rPr lang="ru-RU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энерго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Волгоград </a:t>
                      </a:r>
                      <a:r>
                        <a:rPr lang="ru-RU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энерго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Калм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энерго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Ростов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энерго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Кубань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энерго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1923"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1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1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1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1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1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1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8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Выручка, в т</a:t>
                      </a:r>
                      <a:r>
                        <a:rPr lang="ru-RU" sz="1000" b="1" u="none" strike="noStrike" dirty="0" smtClean="0">
                          <a:effectLst/>
                        </a:rPr>
                        <a:t>. ч</a:t>
                      </a:r>
                      <a:r>
                        <a:rPr lang="ru-RU" sz="1000" b="1" u="none" strike="noStrike" dirty="0">
                          <a:effectLst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16 593 186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2 346 774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4 971 276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693 685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8 571 006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5 832</a:t>
                      </a:r>
                    </a:p>
                  </a:txBody>
                  <a:tcPr marL="9523" marR="9523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8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от услуг по передаче электроэнергии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15 686 311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2 296 669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4 949 142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303 450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8 137 049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3" marR="9523" marT="9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8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от услуг по технологическому присоединению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219 430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34 499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6 222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178 553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3" marR="9523" marT="952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8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прочая деятельность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303 929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15 605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15 911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8 820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255 404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5 832</a:t>
                      </a:r>
                    </a:p>
                  </a:txBody>
                  <a:tcPr marL="9523" marR="9523" marT="9525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8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      выручка от продажи электроэнергии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383 517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381 260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3" marR="9523" marT="952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8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Затраты на производство и реализацию продукции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effectLst/>
                          <a:latin typeface="Calibri"/>
                        </a:rPr>
                        <a:t>13 </a:t>
                      </a:r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969 025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effectLst/>
                          <a:latin typeface="Calibri"/>
                        </a:rPr>
                        <a:t>2 </a:t>
                      </a:r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058 670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effectLst/>
                          <a:latin typeface="Calibri"/>
                        </a:rPr>
                        <a:t>4 </a:t>
                      </a:r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212 972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effectLst/>
                          <a:latin typeface="Calibri"/>
                        </a:rPr>
                        <a:t>828 </a:t>
                      </a:r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412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effectLst/>
                          <a:latin typeface="Calibri"/>
                        </a:rPr>
                        <a:t>6 </a:t>
                      </a:r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858 182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effectLst/>
                          <a:latin typeface="Calibri"/>
                        </a:rPr>
                        <a:t>6 </a:t>
                      </a:r>
                      <a:r>
                        <a:rPr lang="ru-RU" sz="1000" b="1" i="0" u="none" strike="noStrike" dirty="0">
                          <a:effectLst/>
                          <a:latin typeface="Calibri"/>
                        </a:rPr>
                        <a:t>887</a:t>
                      </a:r>
                    </a:p>
                  </a:txBody>
                  <a:tcPr marL="9523" marR="9523" marT="9525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8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Материальные затраты, всего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3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994 486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821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001 974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323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952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844 199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616</a:t>
                      </a:r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311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Покупная электроэнергия для реализации конечным потребителям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149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146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724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3" marR="9523" marT="952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3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Покупная электроэнергия на компенсацию потерь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3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321 918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733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824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845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997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133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875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608 222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3" marR="9523" marT="9525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96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Покупная энергия на производственные и хозяйственные нужды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138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466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15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537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44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679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6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820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70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737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616</a:t>
                      </a:r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83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C</a:t>
                      </a:r>
                      <a:r>
                        <a:rPr lang="ru-RU" sz="1000" u="none" strike="noStrike" dirty="0" err="1">
                          <a:effectLst/>
                        </a:rPr>
                        <a:t>ырье</a:t>
                      </a:r>
                      <a:r>
                        <a:rPr lang="ru-RU" sz="1000" u="none" strike="noStrike" dirty="0">
                          <a:effectLst/>
                        </a:rPr>
                        <a:t> и материалы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384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933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71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854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111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298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36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533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165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3" marR="9523" marT="9525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8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Работы и услуги производственного характера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4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866 767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453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861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701 488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75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335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636 077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6</a:t>
                      </a:r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8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Услуги подрядчиков по обслуживанию и ремонту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59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068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9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610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14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373</a:t>
                      </a:r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34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843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6</a:t>
                      </a:r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8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Услуги сетевых компаний по передаче э/э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4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768 589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440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408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673 120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74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580 857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3" marR="9523" marT="9525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78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- услуги "ФСК ЕЭС"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3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523 570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296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569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348 597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74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804 201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3" marR="9523" marT="9525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78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- услуги распределительных сетевых компаний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245 019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143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839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324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523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776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657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3" marR="9523" marT="9525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78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Прочие услуги производственного характера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39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3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843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14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759</a:t>
                      </a:r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20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376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3" marR="9523" marT="9525" marB="0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78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Затраты на оплату труда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467 439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370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813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559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220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032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062 222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465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5" marB="0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78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Страховые взносы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748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761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112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549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246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417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66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433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322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943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132</a:t>
                      </a:r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78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Отчисления на НПО (НПФ энергетики)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603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603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3" marR="9523" marT="9525" marB="0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78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Амортизация основных средств и НМА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270 543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214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798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259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351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95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909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699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795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677</a:t>
                      </a:r>
                      <a:endParaRPr lang="ru-RU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783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Прочие затраты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619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426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86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190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46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751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291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343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Calibri"/>
                        </a:rPr>
                        <a:t>4 </a:t>
                      </a:r>
                      <a:r>
                        <a:rPr lang="ru-RU" sz="1000" b="0" i="0" u="none" strike="noStrike" dirty="0">
                          <a:effectLst/>
                          <a:latin typeface="Calibri"/>
                        </a:rPr>
                        <a:t>991</a:t>
                      </a:r>
                    </a:p>
                  </a:txBody>
                  <a:tcPr marL="9523" marR="9523" marT="9525" marB="0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16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</a:rPr>
              <a:t>ОСНОВНЫЕ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ФИНАНСОВО-ЭКОНОМИЧЕСКИЕ </a:t>
            </a:r>
            <a:r>
              <a:rPr lang="ru-RU" altLang="ru-RU" sz="1600" b="1" dirty="0">
                <a:solidFill>
                  <a:srgbClr val="000000"/>
                </a:solidFill>
              </a:rPr>
              <a:t>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409417668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39975" y="1341438"/>
            <a:ext cx="4391025" cy="306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kern="0" dirty="0">
                <a:solidFill>
                  <a:prstClr val="black"/>
                </a:solidFill>
                <a:latin typeface="Arial"/>
                <a:cs typeface="Arial"/>
              </a:rPr>
              <a:t>Показатели эффективности ПАО «МРСК Юга»</a:t>
            </a:r>
            <a:endParaRPr lang="ru-RU" sz="1400" kern="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559076"/>
              </p:ext>
            </p:extLst>
          </p:nvPr>
        </p:nvGraphicFramePr>
        <p:xfrm>
          <a:off x="528638" y="1903413"/>
          <a:ext cx="8075612" cy="1516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77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02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75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62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Показатели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6 месяцев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6 месяцев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ROE, </a:t>
                      </a:r>
                      <a:r>
                        <a:rPr lang="ru-RU" sz="1400" u="none" strike="noStrike" dirty="0">
                          <a:effectLst/>
                        </a:rPr>
                        <a:t>рентабельность собственного капитала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-15,15%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-3,10%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ROA, </a:t>
                      </a:r>
                      <a:r>
                        <a:rPr lang="ru-RU" sz="1400" u="none" strike="noStrike" dirty="0">
                          <a:effectLst/>
                        </a:rPr>
                        <a:t>рентабельность активов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-1,85%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ROTA, </a:t>
                      </a:r>
                      <a:r>
                        <a:rPr lang="ru-RU" sz="1400" u="none" strike="noStrike" dirty="0">
                          <a:effectLst/>
                        </a:rPr>
                        <a:t>доходность совокупных активов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-1,71%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17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</a:rPr>
              <a:t>ОСНОВНЫЕ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ФИНАНСОВО-ЭКОНОМИЧЕСКИЕ </a:t>
            </a:r>
            <a:r>
              <a:rPr lang="ru-RU" altLang="ru-RU" sz="1600" b="1" dirty="0">
                <a:solidFill>
                  <a:srgbClr val="000000"/>
                </a:solidFill>
              </a:rPr>
              <a:t>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397790166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315075" y="217959"/>
            <a:ext cx="2505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ru-RU" sz="16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RAB-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РЕГУЛИРОВАНИЕ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27088" y="757403"/>
            <a:ext cx="79930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 err="1">
                <a:latin typeface="Arial" panose="020B0604020202020204" pitchFamily="34" charset="0"/>
              </a:rPr>
              <a:t>млн.руб</a:t>
            </a:r>
            <a:r>
              <a:rPr lang="ru-RU" altLang="ru-RU" sz="1000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97753" y="735652"/>
            <a:ext cx="7993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" panose="020B0604020202020204" pitchFamily="34" charset="0"/>
              </a:rPr>
              <a:t>Филиалы, регулируемые методом </a:t>
            </a:r>
            <a:r>
              <a:rPr lang="en-US" altLang="ru-RU" sz="1200" b="1" dirty="0">
                <a:latin typeface="Arial" panose="020B0604020202020204" pitchFamily="34" charset="0"/>
              </a:rPr>
              <a:t>RAB</a:t>
            </a:r>
            <a:endParaRPr lang="ru-RU" altLang="ru-RU" sz="1200" b="1" dirty="0">
              <a:latin typeface="Arial" panose="020B0604020202020204" pitchFamily="34" charset="0"/>
            </a:endParaRPr>
          </a:p>
        </p:txBody>
      </p:sp>
      <p:graphicFrame>
        <p:nvGraphicFramePr>
          <p:cNvPr id="17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876488"/>
              </p:ext>
            </p:extLst>
          </p:nvPr>
        </p:nvGraphicFramePr>
        <p:xfrm>
          <a:off x="224564" y="1064995"/>
          <a:ext cx="4370387" cy="262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Лист" r:id="rId7" imgW="4257665" imgH="2647899" progId="Excel.Sheet.12">
                  <p:embed/>
                </p:oleObj>
              </mc:Choice>
              <mc:Fallback>
                <p:oleObj name="Лист" r:id="rId7" imgW="4257665" imgH="2647899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564" y="1064995"/>
                        <a:ext cx="4370387" cy="262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359488"/>
              </p:ext>
            </p:extLst>
          </p:nvPr>
        </p:nvGraphicFramePr>
        <p:xfrm>
          <a:off x="4744717" y="1074180"/>
          <a:ext cx="4252912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Лист" r:id="rId10" imgW="4590928" imgH="2667090" progId="Excel.Sheet.12">
                  <p:embed/>
                </p:oleObj>
              </mc:Choice>
              <mc:Fallback>
                <p:oleObj name="Лист" r:id="rId10" imgW="4590928" imgH="266709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4717" y="1074180"/>
                        <a:ext cx="4252912" cy="263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991106"/>
              </p:ext>
            </p:extLst>
          </p:nvPr>
        </p:nvGraphicFramePr>
        <p:xfrm>
          <a:off x="224564" y="3757981"/>
          <a:ext cx="5329237" cy="205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Лист" r:id="rId13" imgW="6705728" imgH="2019171" progId="Excel.Sheet.12">
                  <p:embed/>
                </p:oleObj>
              </mc:Choice>
              <mc:Fallback>
                <p:oleObj name="Лист" r:id="rId13" imgW="6705728" imgH="2019171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564" y="3757981"/>
                        <a:ext cx="5329237" cy="205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5840092" y="3735177"/>
            <a:ext cx="315753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750" b="1" i="1" dirty="0" smtClean="0">
                <a:cs typeface="Arial" charset="0"/>
              </a:rPr>
              <a:t>* параметры 2012-2017гг – </a:t>
            </a:r>
            <a:r>
              <a:rPr lang="ru-RU" altLang="ru-RU" sz="750" i="1" dirty="0" smtClean="0">
                <a:cs typeface="Arial" charset="0"/>
              </a:rPr>
              <a:t>по тарифным решениям, принятым в рамках корректировки НВВ</a:t>
            </a:r>
            <a:endParaRPr lang="ru-RU" altLang="ru-RU" sz="750" b="1" i="1" dirty="0">
              <a:cs typeface="Arial" charset="0"/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5840092" y="3984405"/>
            <a:ext cx="313372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750" b="1" i="1" dirty="0" smtClean="0">
                <a:cs typeface="Arial" charset="0"/>
              </a:rPr>
              <a:t>** </a:t>
            </a:r>
            <a:r>
              <a:rPr lang="ru-RU" altLang="ru-RU" sz="750" b="1" i="1" dirty="0">
                <a:cs typeface="Arial" charset="0"/>
              </a:rPr>
              <a:t>показатели </a:t>
            </a:r>
            <a:r>
              <a:rPr lang="ru-RU" altLang="ru-RU" sz="750" b="1" i="1" dirty="0" smtClean="0">
                <a:cs typeface="Arial" charset="0"/>
              </a:rPr>
              <a:t>2014-2015гг приведены по инвестиционным программам, утвержденным:</a:t>
            </a:r>
          </a:p>
          <a:p>
            <a:pPr marL="171450" indent="-171450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ru-RU" altLang="ru-RU" sz="750" b="1" i="1" dirty="0">
                <a:cs typeface="Arial" charset="0"/>
              </a:rPr>
              <a:t>«Астраханьэнерго» - </a:t>
            </a:r>
            <a:r>
              <a:rPr lang="ru-RU" altLang="ru-RU" sz="750" i="1" dirty="0">
                <a:cs typeface="Arial" charset="0"/>
              </a:rPr>
              <a:t>р</a:t>
            </a:r>
            <a:r>
              <a:rPr lang="ru-RU" altLang="ru-RU" sz="750" i="1" dirty="0" smtClean="0">
                <a:cs typeface="Arial" charset="0"/>
              </a:rPr>
              <a:t>аспоряжением Минпрома Астраханской обл. от 24.09.2013 №79-р (в ред. </a:t>
            </a:r>
            <a:r>
              <a:rPr lang="ru-RU" altLang="ru-RU" sz="750" i="1" dirty="0">
                <a:cs typeface="Arial" charset="0"/>
              </a:rPr>
              <a:t>р</a:t>
            </a:r>
            <a:r>
              <a:rPr lang="ru-RU" altLang="ru-RU" sz="750" i="1" dirty="0" smtClean="0">
                <a:cs typeface="Arial" charset="0"/>
              </a:rPr>
              <a:t>аспоряжений №225-р от 26.09.2014 и №108-р от 12.05.2015)</a:t>
            </a:r>
            <a:r>
              <a:rPr lang="ru-RU" altLang="ru-RU" sz="750" b="1" i="1" dirty="0" smtClean="0">
                <a:cs typeface="Arial" charset="0"/>
              </a:rPr>
              <a:t>;</a:t>
            </a:r>
            <a:endParaRPr lang="ru-RU" altLang="ru-RU" sz="750" b="1" i="1" dirty="0">
              <a:cs typeface="Arial" charset="0"/>
            </a:endParaRPr>
          </a:p>
          <a:p>
            <a:pPr marL="171450" indent="-171450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ru-RU" altLang="ru-RU" sz="750" b="1" i="1" dirty="0" smtClean="0">
                <a:cs typeface="Arial" charset="0"/>
              </a:rPr>
              <a:t>«Калмэнерго» </a:t>
            </a:r>
            <a:r>
              <a:rPr lang="ru-RU" altLang="ru-RU" sz="750" b="1" i="1" dirty="0">
                <a:cs typeface="Arial" charset="0"/>
              </a:rPr>
              <a:t>- </a:t>
            </a:r>
            <a:r>
              <a:rPr lang="ru-RU" altLang="ru-RU" sz="750" i="1" dirty="0">
                <a:cs typeface="Arial" charset="0"/>
              </a:rPr>
              <a:t>п</a:t>
            </a:r>
            <a:r>
              <a:rPr lang="ru-RU" altLang="ru-RU" sz="750" i="1" dirty="0" smtClean="0">
                <a:cs typeface="Arial" charset="0"/>
              </a:rPr>
              <a:t>риказом </a:t>
            </a:r>
            <a:r>
              <a:rPr lang="ru-RU" altLang="ru-RU" sz="750" i="1" dirty="0">
                <a:cs typeface="Arial" charset="0"/>
              </a:rPr>
              <a:t>РСТ </a:t>
            </a:r>
            <a:r>
              <a:rPr lang="ru-RU" altLang="ru-RU" sz="750" i="1" dirty="0" smtClean="0">
                <a:cs typeface="Arial" charset="0"/>
              </a:rPr>
              <a:t>Республики Калмыкия </a:t>
            </a:r>
            <a:br>
              <a:rPr lang="ru-RU" altLang="ru-RU" sz="750" i="1" dirty="0" smtClean="0">
                <a:cs typeface="Arial" charset="0"/>
              </a:rPr>
            </a:br>
            <a:r>
              <a:rPr lang="ru-RU" altLang="ru-RU" sz="750" i="1" dirty="0" smtClean="0">
                <a:cs typeface="Arial" charset="0"/>
              </a:rPr>
              <a:t>от 27.03.2014 №30-п (в ред. приказов от 29.09.2014г</a:t>
            </a:r>
            <a:r>
              <a:rPr lang="ru-RU" altLang="ru-RU" sz="750" i="1" dirty="0">
                <a:cs typeface="Arial" charset="0"/>
              </a:rPr>
              <a:t>. №</a:t>
            </a:r>
            <a:r>
              <a:rPr lang="ru-RU" altLang="ru-RU" sz="750" i="1" dirty="0" smtClean="0">
                <a:cs typeface="Arial" charset="0"/>
              </a:rPr>
              <a:t>103-п</a:t>
            </a:r>
            <a:r>
              <a:rPr lang="ru-RU" altLang="ru-RU" sz="750" i="1" dirty="0">
                <a:cs typeface="Arial" charset="0"/>
              </a:rPr>
              <a:t> </a:t>
            </a:r>
            <a:r>
              <a:rPr lang="ru-RU" altLang="ru-RU" sz="750" i="1" dirty="0" smtClean="0">
                <a:cs typeface="Arial" charset="0"/>
              </a:rPr>
              <a:t>и от 30.06.2015 №65-п);</a:t>
            </a:r>
          </a:p>
          <a:p>
            <a:pPr marL="171450" indent="-171450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ru-RU" altLang="ru-RU" sz="750" b="1" i="1" dirty="0" smtClean="0">
                <a:cs typeface="Arial" charset="0"/>
              </a:rPr>
              <a:t>«Ростовэнерго</a:t>
            </a:r>
            <a:r>
              <a:rPr lang="ru-RU" altLang="ru-RU" sz="750" b="1" i="1" dirty="0">
                <a:cs typeface="Arial" charset="0"/>
              </a:rPr>
              <a:t>» - </a:t>
            </a:r>
            <a:r>
              <a:rPr lang="ru-RU" altLang="ru-RU" sz="750" i="1" dirty="0">
                <a:cs typeface="Arial" charset="0"/>
              </a:rPr>
              <a:t>п</a:t>
            </a:r>
            <a:r>
              <a:rPr lang="ru-RU" altLang="ru-RU" sz="750" i="1" dirty="0" smtClean="0">
                <a:cs typeface="Arial" charset="0"/>
              </a:rPr>
              <a:t>остановлением </a:t>
            </a:r>
            <a:r>
              <a:rPr lang="ru-RU" altLang="ru-RU" sz="750" i="1" dirty="0">
                <a:cs typeface="Arial" charset="0"/>
              </a:rPr>
              <a:t>РСТ </a:t>
            </a:r>
            <a:r>
              <a:rPr lang="ru-RU" altLang="ru-RU" sz="750" i="1" dirty="0" smtClean="0">
                <a:cs typeface="Arial" charset="0"/>
              </a:rPr>
              <a:t>Ростовской области </a:t>
            </a:r>
            <a:r>
              <a:rPr lang="ru-RU" altLang="ru-RU" sz="750" i="1" dirty="0">
                <a:cs typeface="Arial" charset="0"/>
              </a:rPr>
              <a:t>от </a:t>
            </a:r>
            <a:r>
              <a:rPr lang="ru-RU" altLang="ru-RU" sz="750" i="1" dirty="0" smtClean="0">
                <a:cs typeface="Arial" charset="0"/>
              </a:rPr>
              <a:t>15.03.2012 №6/3 (в ред. Постановлений от 30.09.2014 №54/5 и  от 24.09.2015 №47/1)</a:t>
            </a:r>
            <a:r>
              <a:rPr lang="ru-RU" altLang="ru-RU" sz="750" b="1" i="1" dirty="0" smtClean="0">
                <a:cs typeface="Arial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750" b="1" i="1" dirty="0">
                <a:cs typeface="Arial" charset="0"/>
              </a:rPr>
              <a:t>показатели </a:t>
            </a:r>
            <a:r>
              <a:rPr lang="ru-RU" altLang="ru-RU" sz="750" b="1" i="1" dirty="0" smtClean="0">
                <a:cs typeface="Arial" charset="0"/>
              </a:rPr>
              <a:t>2016-2017гг </a:t>
            </a:r>
            <a:r>
              <a:rPr lang="ru-RU" altLang="ru-RU" sz="750" b="1" i="1" dirty="0">
                <a:cs typeface="Arial" charset="0"/>
              </a:rPr>
              <a:t>приведены по </a:t>
            </a:r>
            <a:r>
              <a:rPr lang="ru-RU" altLang="ru-RU" sz="750" b="1" i="1" dirty="0" smtClean="0">
                <a:cs typeface="Arial" charset="0"/>
              </a:rPr>
              <a:t>инвестиционной программе, утвержденной </a:t>
            </a:r>
            <a:r>
              <a:rPr lang="ru-RU" altLang="ru-RU" sz="750" i="1" dirty="0" smtClean="0">
                <a:cs typeface="Arial" charset="0"/>
              </a:rPr>
              <a:t>приказом Минэнерго России от 22.12.2016 №1387</a:t>
            </a: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5840092" y="5719279"/>
            <a:ext cx="3200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750" b="1" i="1" dirty="0" smtClean="0">
                <a:cs typeface="Arial" charset="0"/>
              </a:rPr>
              <a:t>*** учитывает корректировку НВВ на основе фактических данных </a:t>
            </a:r>
            <a:r>
              <a:rPr lang="ru-RU" altLang="ru-RU" sz="750" i="1" dirty="0" smtClean="0">
                <a:cs typeface="Arial" charset="0"/>
              </a:rPr>
              <a:t>(по исполнению ИПР, доходности инвестированного капитала, экономию по снижению затрат на покупку э/э в целях компенсации потерь и т.п.)</a:t>
            </a:r>
            <a:endParaRPr lang="ru-RU" altLang="ru-RU" sz="750" b="1" i="1" dirty="0">
              <a:cs typeface="Arial" charset="0"/>
            </a:endParaRPr>
          </a:p>
        </p:txBody>
      </p:sp>
      <p:sp>
        <p:nvSpPr>
          <p:cNvPr id="15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18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9415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132138" y="355600"/>
            <a:ext cx="57372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РЕГУЛИРОВАНИЕ МЕТОДОМ </a:t>
            </a:r>
            <a:endParaRPr lang="ru-RU" altLang="ru-RU" sz="1600" b="1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r">
              <a:defRPr/>
            </a:pP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ДОЛГОСРОЧНОЙ 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ИНДЕКСАЦИИ</a:t>
            </a: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891949" y="1166813"/>
            <a:ext cx="777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</a:rPr>
              <a:t>Филиал, регулируемый методом долгосрочной индексации  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723680" y="1577976"/>
            <a:ext cx="79930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 err="1">
                <a:latin typeface="Arial" panose="020B0604020202020204" pitchFamily="34" charset="0"/>
              </a:rPr>
              <a:t>млн.руб</a:t>
            </a:r>
            <a:r>
              <a:rPr lang="ru-RU" altLang="ru-RU" sz="1000" b="1" dirty="0">
                <a:latin typeface="Arial" panose="020B0604020202020204" pitchFamily="34" charset="0"/>
              </a:rPr>
              <a:t>.</a:t>
            </a:r>
          </a:p>
        </p:txBody>
      </p:sp>
      <p:graphicFrame>
        <p:nvGraphicFramePr>
          <p:cNvPr id="1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189024"/>
              </p:ext>
            </p:extLst>
          </p:nvPr>
        </p:nvGraphicFramePr>
        <p:xfrm>
          <a:off x="672803" y="1925898"/>
          <a:ext cx="8237537" cy="2668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Лист" r:id="rId6" imgW="5352979" imgH="2047824" progId="Excel.Sheet.12">
                  <p:embed/>
                </p:oleObj>
              </mc:Choice>
              <mc:Fallback>
                <p:oleObj name="Лист" r:id="rId6" imgW="5352979" imgH="2047824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803" y="1925898"/>
                        <a:ext cx="8237537" cy="2668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928540" y="4653136"/>
            <a:ext cx="75104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dirty="0">
                <a:latin typeface="Arial" panose="020B0604020202020204" pitchFamily="34" charset="0"/>
              </a:rPr>
              <a:t>*показатели   по инвестициям 2016-2018 гг. приведены в соответствии с  Приказом Минэнерго России от 22.12.2016 №1387</a:t>
            </a: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19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86146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092950" y="517525"/>
            <a:ext cx="172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СОДЕРЖАНИЕ</a:t>
            </a:r>
            <a:r>
              <a:rPr lang="ru-RU" altLang="ru-RU" sz="1600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altLang="ru-RU" sz="1600" b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889051"/>
              </p:ext>
            </p:extLst>
          </p:nvPr>
        </p:nvGraphicFramePr>
        <p:xfrm>
          <a:off x="705614" y="1124744"/>
          <a:ext cx="8229600" cy="451803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377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КЛЮЧЕВЫЕ НОВОСТИ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3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СТРУКТУРА АКЦИОНЕРНОГО КАПИТАЛА                                                                                                                                      5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ФОНДОВЫЙ РЫНОК                                                                                                                                                                           7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РЕШЕНИЯ, ПРИНЯТЫЕ СОВЕТОМ ДИРЕКТОРОВ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8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ОСНОВНЫЕ ФИНАНСОВО-ЭКОНОМИЧЕСКИЕ ПОКАЗАТЕЛИ                                                                                                 11                                        </a:t>
                      </a:r>
                      <a:endParaRPr kumimoji="0" 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RAB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-РЕГУЛИРОВАНИЕ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              18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РЕГУЛИРОВАНИЕ МЕТОДОМ ДОЛГОСРОЧНОЙ ИНДЕКСАЦИИ                                                                                              19                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ПЕРЕХОД КОМПАНИИ НА НОВУЮ СИСТЕМУ ТАРИФНОГО РЕГУЛИРОВАНИЯ                                                                   20                                                        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ОСНОВНЫЕ ТЕХНИЧЕСКИЕ ХАРАКТЕРИСТИКИ АКТИВОВ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22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ОСНОВНЫЕ ПОКАЗАТЕЛИ ТРАНСПОРТА ЭЛЕКТРОЭНЕРГИИ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23                                 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ИНВЕСТИЦИОННАЯ ДЕЯТЕЛЬНОСТЬ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24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РЕАЛИЗОВАННЫЕ ПРОЕКТЫ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26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08953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30307" y="214083"/>
            <a:ext cx="42364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Переход компании на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новую</a:t>
            </a:r>
          </a:p>
          <a:p>
            <a:pPr algn="r">
              <a:defRPr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систему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тарифного регулирования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67705" y="990724"/>
            <a:ext cx="7632700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200" dirty="0">
                <a:solidFill>
                  <a:srgbClr val="002060"/>
                </a:solidFill>
              </a:rPr>
              <a:t>Филиал ПАО «МРСК Юга» - «Астраханьэнерго» перешел на </a:t>
            </a:r>
            <a:r>
              <a:rPr lang="en-US" altLang="ru-RU" sz="1200" dirty="0">
                <a:solidFill>
                  <a:srgbClr val="002060"/>
                </a:solidFill>
              </a:rPr>
              <a:t>RAB</a:t>
            </a:r>
            <a:r>
              <a:rPr lang="ru-RU" altLang="ru-RU" sz="1200" dirty="0">
                <a:solidFill>
                  <a:srgbClr val="002060"/>
                </a:solidFill>
              </a:rPr>
              <a:t>-регулирование с  2009г. </a:t>
            </a:r>
            <a:br>
              <a:rPr lang="ru-RU" altLang="ru-RU" sz="1200" dirty="0">
                <a:solidFill>
                  <a:srgbClr val="002060"/>
                </a:solidFill>
              </a:rPr>
            </a:br>
            <a:r>
              <a:rPr lang="ru-RU" altLang="ru-RU" sz="1200" dirty="0">
                <a:solidFill>
                  <a:srgbClr val="002060"/>
                </a:solidFill>
              </a:rPr>
              <a:t>Период регулирования   -   2009 - 2017 </a:t>
            </a:r>
            <a:r>
              <a:rPr lang="ru-RU" altLang="ru-RU" sz="1200" dirty="0" err="1">
                <a:solidFill>
                  <a:srgbClr val="002060"/>
                </a:solidFill>
              </a:rPr>
              <a:t>гг</a:t>
            </a:r>
            <a:r>
              <a:rPr lang="ru-RU" altLang="ru-RU" sz="1200" dirty="0">
                <a:solidFill>
                  <a:srgbClr val="002060"/>
                </a:solidFill>
              </a:rPr>
              <a:t> (с учетом перезагрузки)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52542" y="1453336"/>
            <a:ext cx="6696347" cy="4178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200" dirty="0">
                <a:solidFill>
                  <a:srgbClr val="002060"/>
                </a:solidFill>
                <a:cs typeface="Arial" pitchFamily="34" charset="0"/>
              </a:rPr>
              <a:t>Филиал ПАО «МРСК Юга» - «Ростовэнерго» перешел на </a:t>
            </a:r>
            <a:r>
              <a:rPr lang="en-US" altLang="ru-RU" sz="1200" dirty="0">
                <a:solidFill>
                  <a:srgbClr val="002060"/>
                </a:solidFill>
                <a:cs typeface="Arial" pitchFamily="34" charset="0"/>
              </a:rPr>
              <a:t>RAB</a:t>
            </a:r>
            <a:r>
              <a:rPr lang="ru-RU" altLang="ru-RU" sz="1200" dirty="0">
                <a:solidFill>
                  <a:srgbClr val="002060"/>
                </a:solidFill>
                <a:cs typeface="Arial" pitchFamily="34" charset="0"/>
              </a:rPr>
              <a:t>-регулирование с 2009 г.</a:t>
            </a:r>
          </a:p>
          <a:p>
            <a:pPr algn="ctr">
              <a:defRPr/>
            </a:pPr>
            <a:r>
              <a:rPr lang="ru-RU" altLang="ru-RU" sz="1200" dirty="0">
                <a:solidFill>
                  <a:srgbClr val="002060"/>
                </a:solidFill>
                <a:cs typeface="Arial" pitchFamily="34" charset="0"/>
              </a:rPr>
              <a:t>Период регулирования   -   2009 –2017гг  (с учетом перезагрузки)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055836" y="1871220"/>
            <a:ext cx="7056438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200" dirty="0">
                <a:solidFill>
                  <a:srgbClr val="002060"/>
                </a:solidFill>
              </a:rPr>
              <a:t>Филиал ПАО «МРСК Юга» - «Калмэнерго» перешел на </a:t>
            </a:r>
            <a:r>
              <a:rPr lang="en-US" altLang="ru-RU" sz="1200" dirty="0">
                <a:solidFill>
                  <a:srgbClr val="002060"/>
                </a:solidFill>
              </a:rPr>
              <a:t>RAB</a:t>
            </a:r>
            <a:r>
              <a:rPr lang="ru-RU" altLang="ru-RU" sz="1200" dirty="0">
                <a:solidFill>
                  <a:srgbClr val="002060"/>
                </a:solidFill>
              </a:rPr>
              <a:t>-регулирование с 2011г.</a:t>
            </a:r>
            <a:br>
              <a:rPr lang="ru-RU" altLang="ru-RU" sz="1200" dirty="0">
                <a:solidFill>
                  <a:srgbClr val="002060"/>
                </a:solidFill>
              </a:rPr>
            </a:br>
            <a:r>
              <a:rPr lang="ru-RU" altLang="ru-RU" sz="1200" dirty="0">
                <a:solidFill>
                  <a:srgbClr val="002060"/>
                </a:solidFill>
              </a:rPr>
              <a:t>Период регулирования  -    2011 - 2017гг (с учетом перезагрузки)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13331" y="2340264"/>
            <a:ext cx="7632848" cy="4178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200" dirty="0">
                <a:solidFill>
                  <a:srgbClr val="002060"/>
                </a:solidFill>
                <a:cs typeface="Arial" pitchFamily="34" charset="0"/>
              </a:rPr>
              <a:t>Филиал ПАО «МРСК Юга» - «Волгоградэнерго» регулируется методом долгосрочной индексации. </a:t>
            </a:r>
            <a:br>
              <a:rPr lang="ru-RU" altLang="ru-RU" sz="1200" dirty="0">
                <a:solidFill>
                  <a:srgbClr val="002060"/>
                </a:solidFill>
                <a:cs typeface="Arial" pitchFamily="34" charset="0"/>
              </a:rPr>
            </a:br>
            <a:r>
              <a:rPr lang="ru-RU" altLang="ru-RU" sz="1200" dirty="0">
                <a:solidFill>
                  <a:srgbClr val="002060"/>
                </a:solidFill>
                <a:cs typeface="Arial" pitchFamily="34" charset="0"/>
              </a:rPr>
              <a:t>Второй долгосрочный период регулирования   -   2014 – 2018 г. г.</a:t>
            </a:r>
          </a:p>
        </p:txBody>
      </p:sp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896464"/>
              </p:ext>
            </p:extLst>
          </p:nvPr>
        </p:nvGraphicFramePr>
        <p:xfrm>
          <a:off x="996659" y="2793085"/>
          <a:ext cx="7272338" cy="1787525"/>
        </p:xfrm>
        <a:graphic>
          <a:graphicData uri="http://schemas.openxmlformats.org/drawingml/2006/table">
            <a:tbl>
              <a:tblPr/>
              <a:tblGrid>
                <a:gridCol w="52562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0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3861"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Млн.долл</a:t>
                      </a:r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63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Остаточная величина инвестированного капитала (на 31.12.2016г), в </a:t>
                      </a:r>
                      <a:r>
                        <a:rPr lang="ru-RU" sz="1400" b="0" i="0" u="none" strike="noStrike" dirty="0" err="1"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25 541,4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432,3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29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"Астраханьэнерго"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4 958,9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83,9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1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"Волгоградэнерго" (стоимость ОС по бух.отч. на 31.12.2016)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5 215,5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88,3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1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"Калмэнерго"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1 778,5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30,1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1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"Ростовэнерго"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13 588,6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230,0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873284" y="4605324"/>
            <a:ext cx="7512942" cy="5543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1300" dirty="0">
                <a:solidFill>
                  <a:srgbClr val="002060"/>
                </a:solidFill>
              </a:rPr>
              <a:t>Среднегодовой прирост тарифа на передачу э/э </a:t>
            </a:r>
            <a:r>
              <a:rPr lang="en-US" altLang="ru-RU" sz="1300" dirty="0">
                <a:solidFill>
                  <a:srgbClr val="002060"/>
                </a:solidFill>
              </a:rPr>
              <a:t>CAGR  </a:t>
            </a:r>
            <a:r>
              <a:rPr lang="ru-RU" altLang="ru-RU" sz="1300" dirty="0">
                <a:solidFill>
                  <a:srgbClr val="002060"/>
                </a:solidFill>
              </a:rPr>
              <a:t/>
            </a:r>
            <a:br>
              <a:rPr lang="ru-RU" altLang="ru-RU" sz="1300" dirty="0">
                <a:solidFill>
                  <a:srgbClr val="002060"/>
                </a:solidFill>
              </a:rPr>
            </a:br>
            <a:r>
              <a:rPr lang="ru-RU" altLang="ru-RU" sz="1300" i="1" dirty="0">
                <a:solidFill>
                  <a:srgbClr val="002060"/>
                </a:solidFill>
              </a:rPr>
              <a:t>(отношение роста утвержденного полезного отпуска  </a:t>
            </a:r>
            <a:r>
              <a:rPr lang="ru-RU" altLang="ru-RU" sz="1300" i="1" dirty="0">
                <a:solidFill>
                  <a:schemeClr val="tx2">
                    <a:lumMod val="75000"/>
                  </a:schemeClr>
                </a:solidFill>
              </a:rPr>
              <a:t>2017 </a:t>
            </a:r>
            <a:r>
              <a:rPr lang="ru-RU" altLang="ru-RU" sz="1300" i="1" dirty="0">
                <a:solidFill>
                  <a:srgbClr val="002060"/>
                </a:solidFill>
              </a:rPr>
              <a:t>к 2008)       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</a:rPr>
              <a:t>-       2,76 </a:t>
            </a:r>
            <a:r>
              <a:rPr lang="ru-RU" altLang="ru-RU" sz="1300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44087" y="5175886"/>
            <a:ext cx="7224910" cy="5543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1300" dirty="0">
                <a:solidFill>
                  <a:srgbClr val="002060"/>
                </a:solidFill>
              </a:rPr>
              <a:t>Среднегодовой прирост тарифа на передачу э/э </a:t>
            </a:r>
            <a:r>
              <a:rPr lang="en-US" altLang="ru-RU" sz="1300" dirty="0">
                <a:solidFill>
                  <a:srgbClr val="002060"/>
                </a:solidFill>
              </a:rPr>
              <a:t>CAGR  </a:t>
            </a:r>
            <a:r>
              <a:rPr lang="ru-RU" altLang="ru-RU" sz="1300" dirty="0">
                <a:solidFill>
                  <a:srgbClr val="002060"/>
                </a:solidFill>
              </a:rPr>
              <a:t/>
            </a:r>
            <a:br>
              <a:rPr lang="ru-RU" altLang="ru-RU" sz="1300" dirty="0">
                <a:solidFill>
                  <a:srgbClr val="002060"/>
                </a:solidFill>
              </a:rPr>
            </a:br>
            <a:r>
              <a:rPr lang="ru-RU" altLang="ru-RU" sz="1300" i="1" dirty="0">
                <a:solidFill>
                  <a:srgbClr val="002060"/>
                </a:solidFill>
              </a:rPr>
              <a:t>(отношение роста утвержденного тарифа </a:t>
            </a:r>
            <a:r>
              <a:rPr lang="ru-RU" altLang="ru-RU" sz="1300" i="1" dirty="0">
                <a:solidFill>
                  <a:schemeClr val="tx2">
                    <a:lumMod val="75000"/>
                  </a:schemeClr>
                </a:solidFill>
              </a:rPr>
              <a:t>2017 </a:t>
            </a:r>
            <a:r>
              <a:rPr lang="ru-RU" altLang="ru-RU" sz="1300" i="1" dirty="0">
                <a:solidFill>
                  <a:srgbClr val="002060"/>
                </a:solidFill>
              </a:rPr>
              <a:t>к 2008)         </a:t>
            </a:r>
            <a:r>
              <a:rPr lang="ru-RU" altLang="ru-RU" sz="1300" dirty="0">
                <a:solidFill>
                  <a:srgbClr val="002060"/>
                </a:solidFill>
              </a:rPr>
              <a:t>-        </a:t>
            </a:r>
            <a:r>
              <a:rPr lang="ru-RU" altLang="ru-RU" sz="1300" dirty="0">
                <a:solidFill>
                  <a:srgbClr val="FF0000"/>
                </a:solidFill>
              </a:rPr>
              <a:t>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</a:rPr>
              <a:t>12,85</a:t>
            </a:r>
            <a:r>
              <a:rPr lang="ru-RU" altLang="ru-RU" sz="1300" dirty="0">
                <a:solidFill>
                  <a:srgbClr val="FF0000"/>
                </a:solidFill>
              </a:rPr>
              <a:t> </a:t>
            </a:r>
            <a:r>
              <a:rPr lang="ru-RU" altLang="ru-RU" sz="1300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63517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87933" y="221620"/>
            <a:ext cx="42364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Переход компании на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новую</a:t>
            </a:r>
          </a:p>
          <a:p>
            <a:pPr algn="r">
              <a:defRPr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систему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тарифного регулирования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750" y="955245"/>
            <a:ext cx="395967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prstClr val="black"/>
                </a:solidFill>
                <a:latin typeface="Arial"/>
                <a:cs typeface="Arial"/>
              </a:rPr>
              <a:t>Валовая выручка  2009  -  </a:t>
            </a:r>
            <a:r>
              <a:rPr lang="ru-RU" sz="1400" b="1" kern="0" dirty="0" smtClean="0">
                <a:solidFill>
                  <a:prstClr val="black"/>
                </a:solidFill>
                <a:latin typeface="Arial"/>
                <a:cs typeface="Arial"/>
              </a:rPr>
              <a:t>2017,  </a:t>
            </a:r>
            <a:r>
              <a:rPr lang="ru-RU" sz="1400" b="1" kern="0" dirty="0" err="1">
                <a:solidFill>
                  <a:prstClr val="black"/>
                </a:solidFill>
                <a:latin typeface="Arial"/>
                <a:cs typeface="Arial"/>
              </a:rPr>
              <a:t>млн.руб</a:t>
            </a:r>
            <a:r>
              <a:rPr lang="ru-RU" sz="1400" b="1" kern="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ru-RU" sz="1400" kern="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5882" y="3900069"/>
            <a:ext cx="4656137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prstClr val="black"/>
                </a:solidFill>
                <a:latin typeface="Arial"/>
                <a:cs typeface="Arial"/>
              </a:rPr>
              <a:t>Котловой полезный отпуск  2009 – </a:t>
            </a:r>
            <a:r>
              <a:rPr lang="ru-RU" sz="1400" b="1" kern="0" dirty="0" smtClean="0">
                <a:solidFill>
                  <a:prstClr val="black"/>
                </a:solidFill>
                <a:latin typeface="Arial"/>
                <a:cs typeface="Arial"/>
              </a:rPr>
              <a:t>2017,  </a:t>
            </a:r>
            <a:r>
              <a:rPr lang="ru-RU" sz="1400" b="1" kern="0" dirty="0" err="1">
                <a:solidFill>
                  <a:prstClr val="black"/>
                </a:solidFill>
                <a:latin typeface="Arial"/>
                <a:cs typeface="Arial"/>
              </a:rPr>
              <a:t>млн.кВтч</a:t>
            </a:r>
            <a:endParaRPr lang="ru-RU" sz="1400" kern="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5991322"/>
              </p:ext>
            </p:extLst>
          </p:nvPr>
        </p:nvGraphicFramePr>
        <p:xfrm>
          <a:off x="555882" y="1335228"/>
          <a:ext cx="8353427" cy="2276618"/>
        </p:xfrm>
        <a:graphic>
          <a:graphicData uri="http://schemas.openxmlformats.org/drawingml/2006/table">
            <a:tbl>
              <a:tblPr/>
              <a:tblGrid>
                <a:gridCol w="1510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3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05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05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05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705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3150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3150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7123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7123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7123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490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Наименование филиала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2008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2009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2010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2011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2012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2013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2014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2015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2016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2017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98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«Астраханьэнерго»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819,40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2 577,29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3 266,46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3 817,41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3 946,82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4 342,22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3 985,69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4293,95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4 882,32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057,34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281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«Волгоградэнерго»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5 287,10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7 327,37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8 141,38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8 181,15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8 331,39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9 187,58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347,22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10039,03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10 145,14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9 982,66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281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«Калмэнерго»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4" marR="9525" marT="9522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366,80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450,20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497,02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626,27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597,05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751,02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802,34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874,77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972,96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1 079,61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2817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«Ростовэнерго»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4" marR="9525" marT="9522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6 950,40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9 367,30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10 205,91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11 194,68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12 123,95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13 394,99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14 636,45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15889,16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16 648,20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17 183,59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1683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ПАО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«МРСК  Юга»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4" marR="9525" marT="9522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14 423,70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19 722,16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22 110,78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23 819,50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24 999,21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27 675,82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28 771,7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096,91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32 648,62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33 303,21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230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Котловой тариф на передачу э/э</a:t>
                      </a:r>
                      <a:r>
                        <a:rPr lang="ru-RU" sz="11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(коп./</a:t>
                      </a:r>
                      <a:r>
                        <a:rPr lang="ru-RU" sz="11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кВт.ч</a:t>
                      </a: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4" marR="9525" marT="9522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46,14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59,32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82,4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89,91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90,70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101,15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109,62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119,41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125,68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137,02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916729"/>
              </p:ext>
            </p:extLst>
          </p:nvPr>
        </p:nvGraphicFramePr>
        <p:xfrm>
          <a:off x="555882" y="4329068"/>
          <a:ext cx="8208962" cy="1608136"/>
        </p:xfrm>
        <a:graphic>
          <a:graphicData uri="http://schemas.openxmlformats.org/drawingml/2006/table">
            <a:tbl>
              <a:tblPr/>
              <a:tblGrid>
                <a:gridCol w="14483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4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39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35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4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4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6392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6392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6413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6413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6413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4362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Наименование филиала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Утверждено 2008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2009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2010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2011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2012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2013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2014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2015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2016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2017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643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«Астраханьэнерго»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3 152,54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3 304,17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3 307,70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3 178,60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3 342,96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3 432,92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2 783,00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2 822,95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2 881,27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2 893,37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273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«Волгоградэнерго»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15 050,92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15 656,00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10 306,02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10 886,65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10 886,20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10 714,74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10 408,25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10 078,76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10 008,84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8 649,2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273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«Калмэнерго»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7" marR="9525" marT="952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418,60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399,59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388,10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384,94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372,80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437,55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438,31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431,67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421,78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444,18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2734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«Ростовэнерго»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7" marR="9525" marT="952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13 636,00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13 889,20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12 831,88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12 043,15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12 959,20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12 775,74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12 617,00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12 708,32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12 665,99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12 372,92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7266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ПАО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«МРСК  Юга»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7" marR="9525" marT="952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31 258,06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33 248,96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26 833,69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26 493,34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27 561,16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27 360,94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26 246,56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26 041,69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25 977,87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24 305,66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21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6375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136900" y="188913"/>
            <a:ext cx="6007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ОСНОВНЫЕ ТЕХНИЧЕСКИЕ ХАРАКТЕРИСТИКИ АКТИВОВ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7950" y="809625"/>
            <a:ext cx="9036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</a:rPr>
              <a:t>Характеристика активов (сведения о ПС и ЛЭП) ПАО «МРСК Юга» на 31.12.2016</a:t>
            </a:r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6249112"/>
              </p:ext>
            </p:extLst>
          </p:nvPr>
        </p:nvGraphicFramePr>
        <p:xfrm>
          <a:off x="170657" y="1189608"/>
          <a:ext cx="8802686" cy="4740274"/>
        </p:xfrm>
        <a:graphic>
          <a:graphicData uri="http://schemas.openxmlformats.org/drawingml/2006/table">
            <a:tbl>
              <a:tblPr/>
              <a:tblGrid>
                <a:gridCol w="13797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80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13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37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757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713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7692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0169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Филиал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ПАО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«МРСК Юга» - «Астраханьэнерго»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Филиал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ПАО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«МРСК Юга» - «Волгоградэнерго»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Филиал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ПАО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«МРСК Юга» - «Калмэнерго»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Филиал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ПАО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«МРСК Юга» - «Ростовэнерго»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1553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Количество и мощность ПС 35-220 </a:t>
                      </a:r>
                      <a:r>
                        <a:rPr lang="ru-RU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кВ</a:t>
                      </a: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, всего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1 218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136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395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119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568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0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МВА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18 724,5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2 161,7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6 597,8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1 258,6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8 706,4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0881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ПС 220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2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МВА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516,5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9626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ПС 110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6" marR="9525" marT="9526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6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1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МВА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14 932,6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1 794,2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5 684,3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6 789,9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1945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ПС 35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6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6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4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МВА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3 275,4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367,5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787,5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203,9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19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Протяженность 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ВЛ, всего</a:t>
                      </a:r>
                    </a:p>
                  </a:txBody>
                  <a:tcPr marL="9525" marR="9525" marT="9526" marB="0" anchor="ctr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155 888,9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19 472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44 612,6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20 233,1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71 571,2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36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Протяженность </a:t>
                      </a:r>
                    </a:p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 35-220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27 745,7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3 022,1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8 843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4 304,7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11 575,9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36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 т.ч. ВЛ 220 кВ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386,2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245,2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08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 110 кВ</a:t>
                      </a:r>
                    </a:p>
                  </a:txBody>
                  <a:tcPr marL="85726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15 801,7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368,2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5 919,2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2 123,8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06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 35 кВ</a:t>
                      </a:r>
                    </a:p>
                  </a:txBody>
                  <a:tcPr marL="85726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557,8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653,9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2 782,8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1 935,7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6 185,4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33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Протяженность </a:t>
                      </a:r>
                    </a:p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 0,38-10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128 143,2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16 449,9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35 769,6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15 928,4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59 995,3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19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ВЛ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6-10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</a:t>
                      </a:r>
                    </a:p>
                  </a:txBody>
                  <a:tcPr marL="85726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75 817,5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10 323,7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21 958,8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12 320,4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31 214,6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19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 0,38 кВ</a:t>
                      </a:r>
                    </a:p>
                  </a:txBody>
                  <a:tcPr marL="85726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52 325,7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6 126,2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13 810,8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28 780,7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628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КЛ, всего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2 438,2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1 313,6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433,1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192,1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499,4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762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т.ч. КЛ 110-35 кВ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4,8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361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 10-0,38 кВ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2 361,1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1 308,75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192,1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9022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Количество и мощность ТП , РП 6,10/0,38 </a:t>
                      </a:r>
                      <a:r>
                        <a:rPr lang="ru-RU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кВ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30 666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3 702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9 964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3 492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13 508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61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МВА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5 221,8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961,1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1 866,64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409,88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1 984,1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22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2290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668588" y="419100"/>
            <a:ext cx="632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ОСНОВНЫЕ ПОКАЗАТЕЛИ ТРАНСПОРТА ЭЛЕКТРОЭНЕРГИИ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6857" y="827449"/>
            <a:ext cx="88566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об оказании услуг по передаче </a:t>
            </a:r>
            <a:r>
              <a:rPr lang="en-US" altLang="ru-RU" sz="1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электрической</a:t>
            </a:r>
            <a:r>
              <a:rPr lang="en-US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</a:t>
            </a:r>
            <a:r>
              <a:rPr lang="en-US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(транспорта электроэнергии) по </a:t>
            </a:r>
            <a:r>
              <a:rPr lang="en-US" altLang="ru-RU" sz="1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</a:t>
            </a: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</a:t>
            </a: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</a:t>
            </a:r>
            <a:r>
              <a:rPr lang="en-US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«МРСК Юга»  за </a:t>
            </a:r>
            <a:r>
              <a:rPr lang="ru-RU" alt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полугодие 2017 </a:t>
            </a: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altLang="ru-RU" sz="13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Group 931"/>
          <p:cNvGraphicFramePr>
            <a:graphicFrameLocks/>
          </p:cNvGraphicFramePr>
          <p:nvPr/>
        </p:nvGraphicFramePr>
        <p:xfrm>
          <a:off x="107950" y="2349500"/>
          <a:ext cx="4248150" cy="2727325"/>
        </p:xfrm>
        <a:graphic>
          <a:graphicData uri="http://schemas.openxmlformats.org/drawingml/2006/table">
            <a:tbl>
              <a:tblPr/>
              <a:tblGrid>
                <a:gridCol w="11921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98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98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31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931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41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Филиалы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ПАО «МРСК Юга»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Отпуск в сеть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Полезный отпуск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Общие потери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кВтч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«Астраханьэнерго»</a:t>
                      </a: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1 704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1 350,3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353,7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20,76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3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«Волгоградэнерго»</a:t>
                      </a: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4 999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4 606,6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392,8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7,86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Калмэнерго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223,5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70,1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23,87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«Ростовэнерго»</a:t>
                      </a: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7 208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6 540,6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667,4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9,26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ПАО «МРСК Юга»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14 205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12 721,0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1 484,063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" name="Group 928"/>
          <p:cNvGraphicFramePr>
            <a:graphicFrameLocks/>
          </p:cNvGraphicFramePr>
          <p:nvPr/>
        </p:nvGraphicFramePr>
        <p:xfrm>
          <a:off x="4427538" y="1525588"/>
          <a:ext cx="4608512" cy="4586289"/>
        </p:xfrm>
        <a:graphic>
          <a:graphicData uri="http://schemas.openxmlformats.org/drawingml/2006/table">
            <a:tbl>
              <a:tblPr/>
              <a:tblGrid>
                <a:gridCol w="3347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57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61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11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544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561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измерения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1 полугодие 2017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полугодие 2017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оказанных услуг по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ПАО «МРСК Юга», в том числе: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12 234,18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12 478,48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779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«Астраханьэнерго»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1 419,03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1 326,80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7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«Волгоградэнерго»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4 402,49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4 562,87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7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Калмэнерго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7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«Ростовэнерго»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6 290,85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6 441,29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Выручка по ПАО «МРСК Юга»,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 (без НДС)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15 721,83</a:t>
                      </a: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16 069,83</a:t>
                      </a: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779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«Астраханьэнерго»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2 527,32</a:t>
                      </a: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2 296,67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-9,13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7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«Волгоградэнерго»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4 761,31</a:t>
                      </a: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4 949,14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3,94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82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Калмэнерго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647,94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686,97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6,02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2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«Ростовэнерго»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7 785,25</a:t>
                      </a: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8 137,05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23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3000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859338" y="501650"/>
            <a:ext cx="396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ИНВЕСТИЦИОННАЯ ДЕЯТЕЛЬНОСТЬ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71550" y="1327150"/>
            <a:ext cx="72009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 dirty="0">
              <a:solidFill>
                <a:srgbClr val="6666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6666FF"/>
                </a:solidFill>
              </a:rPr>
              <a:t>Планируемый объем инвестиций ПАО «МРСК Юга» составляет: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 dirty="0">
              <a:solidFill>
                <a:srgbClr val="6666FF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53310"/>
              </p:ext>
            </p:extLst>
          </p:nvPr>
        </p:nvGraphicFramePr>
        <p:xfrm>
          <a:off x="755650" y="2005013"/>
          <a:ext cx="7777164" cy="3073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1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07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07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07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07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107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1076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1076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94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 филиала </a:t>
                      </a:r>
                      <a:endParaRPr lang="ru-RU" sz="10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ПАО </a:t>
                      </a:r>
                      <a:r>
                        <a:rPr lang="ru-RU" sz="1000" b="1" u="none" strike="noStrike" dirty="0">
                          <a:effectLst/>
                        </a:rPr>
                        <a:t>«МРСК Юга»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Инвестиции, млн. руб. без НДС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9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2017-2022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9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«Астраханьэнерго»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357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332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303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303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885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1 239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      3 419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70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«Волгоградэнерго»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632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331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142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166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157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207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      1 634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1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«Калмэнерго»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57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58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38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38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38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38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         265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9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«Ростовэнерго»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2 354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617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739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764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797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818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      6 089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73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 smtClean="0">
                          <a:effectLst/>
                        </a:rPr>
                        <a:t>Итого </a:t>
                      </a:r>
                      <a:r>
                        <a:rPr lang="ru-RU" sz="1000" b="1" u="none" strike="noStrike" dirty="0">
                          <a:effectLst/>
                        </a:rPr>
                        <a:t>по ПАО «МРСК Юга»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      3 400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      1 338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      1 221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      1 270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      1 877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      2 302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    11 407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24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4043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859338" y="501650"/>
            <a:ext cx="396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ИНВЕСТИЦИОННАЯ ДЕЯТЕЛЬНОСТЬ</a:t>
            </a:r>
          </a:p>
        </p:txBody>
      </p:sp>
      <p:sp>
        <p:nvSpPr>
          <p:cNvPr id="8" name="Rectangle 74"/>
          <p:cNvSpPr>
            <a:spLocks noChangeArrowheads="1"/>
          </p:cNvSpPr>
          <p:nvPr/>
        </p:nvSpPr>
        <p:spPr bwMode="auto">
          <a:xfrm>
            <a:off x="896938" y="1268413"/>
            <a:ext cx="741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Фактический объем инвестиций за 1 полугодие 2017 г.: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238940"/>
              </p:ext>
            </p:extLst>
          </p:nvPr>
        </p:nvGraphicFramePr>
        <p:xfrm>
          <a:off x="573088" y="1844675"/>
          <a:ext cx="8064498" cy="3600451"/>
        </p:xfrm>
        <a:graphic>
          <a:graphicData uri="http://schemas.openxmlformats.org/drawingml/2006/table">
            <a:tbl>
              <a:tblPr/>
              <a:tblGrid>
                <a:gridCol w="18276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30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35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35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44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216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260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260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4829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4829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6833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72143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68335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5426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филиала 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«МРСК Юга»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1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2017 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1 пг 2017 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08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Освоение кап. Вложений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3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ПАО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«МРСК Юга»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«Астраханьэнерго»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57.796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94.461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145.214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145.143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3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«Волгоградэнерго»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60.391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2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«Калмэнерго»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50.741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50.543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2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«Ростовэнерго»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25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7312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907261" y="223027"/>
            <a:ext cx="31686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РЕАЛИЗОВАННЫЕ ПРОЕКТЫ</a:t>
            </a:r>
            <a:endParaRPr lang="ru-RU" altLang="ru-RU" sz="16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993271"/>
              </p:ext>
            </p:extLst>
          </p:nvPr>
        </p:nvGraphicFramePr>
        <p:xfrm>
          <a:off x="234365" y="908720"/>
          <a:ext cx="8785226" cy="4857751"/>
        </p:xfrm>
        <a:graphic>
          <a:graphicData uri="http://schemas.openxmlformats.org/drawingml/2006/table">
            <a:tbl>
              <a:tblPr/>
              <a:tblGrid>
                <a:gridCol w="9215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941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47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47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92907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47" marR="5547" marT="554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Инвестиционный проект</a:t>
                      </a: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Ввод в эксплуатацию в 1 пг 2017 г.</a:t>
                      </a: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8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МВА</a:t>
                      </a: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36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ПАО "МРСК Юга"</a:t>
                      </a: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145.314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145.143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70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8.127   </a:t>
                      </a:r>
                      <a:endParaRPr lang="ru-RU" sz="9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60.391   </a:t>
                      </a:r>
                      <a:endParaRPr lang="ru-RU" sz="9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24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2КЛ-10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РУ-10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РП-53, ф. 115, 120 ПС 110/10-6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Царевская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для электроснабжения многофункционального комплекса по ул. Костина/ ул. Ярославская/ ул. Грибоедова/ ул. Наб. Приволжского Затона, д. 1/ 1/ 1/ 2, Кировский р-н, г. Астрахань. (ориентировочная протяженность ЛЭП - 1.181 км)</a:t>
                      </a:r>
                    </a:p>
                  </a:txBody>
                  <a:tcPr marL="149760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2.370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24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ЛЭП-10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установка 2КТП-10/0,4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для электроснабжения Центра водных и гребных видов спорта, расположенного в 100 м западнее п. Эрле,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Яксатовская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зона рекреации, Приволжский район, Астраханская область. (ориентировочная протяженность ЛЭП - 18.58 км; трансформаторная мощность - 2.5 МВА)</a:t>
                      </a:r>
                    </a:p>
                  </a:txBody>
                  <a:tcPr marL="149760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2.500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18.576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3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ЛЭП-6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для электроснабжения гастроном «Михайловский» по пл. Покровская /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ул.М.Максаковой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/ул. Полякова,3/8/14 Ж, Ленинский р-н, г. Астрахань. (ориентировочная протяженность ЛЭП - 0.06 км)</a:t>
                      </a:r>
                    </a:p>
                  </a:txBody>
                  <a:tcPr marL="149760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0.062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24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КЛ-6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РУ-6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ПС 35/6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Стекловолокно и установка линейной ячейки 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 ПС 35/6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Стекловолокно для электроснабжения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пристроя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 учебному корпусу № 1 АГУ по ул. Татищева, д. 20а, Ленинский р-н, г. Астрахань (ориентировочная протяженность ЛЭП - 1.2 км)</a:t>
                      </a:r>
                    </a:p>
                  </a:txBody>
                  <a:tcPr marL="149760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0.672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24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ЛЭП-0.4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 КТП-10/0,4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ф. 10 ПС 110/10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Табола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для обеспечения электроснабжением участков с инженерной инфраструктурой 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Камызякском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р-не, Астраханская обл. (ориентировочная протяженность ЛЭП - 2.22 км; трансформаторная мощность - 0.63 МВА)</a:t>
                      </a:r>
                    </a:p>
                  </a:txBody>
                  <a:tcPr marL="149760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0.630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2.211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01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КЛ-6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установка КРУН-6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(№ 17) и установка 2КТП-6/0,4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(№ 1579), ф. 609 ПС 110/10-6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Городская, ф. 203 ПС 110/35/6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Трикотажная для электроснабжения 192-х квартирного жилого дома по ул. С. Перовской/ул.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Нововосточная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Кировский р-н, г. Астрахань (ориентировочная протяженность ЛЭП - 1.68 км; трансформаторная мощность - 1.26 МВА)</a:t>
                      </a:r>
                    </a:p>
                  </a:txBody>
                  <a:tcPr marL="149760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1.260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1.355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24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установка КТП-10/0,4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ф. 19 ПС 220/110/10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Харабали для электроснабжения детского сада по ул. Электрическая, д. 39 «б», г. Харабали,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Харабалинский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район, Астраханская обл. (ориентировочная протяженность ЛЭП - 0.1 км; трансформаторная мощность - 0.4 МВА)</a:t>
                      </a:r>
                    </a:p>
                  </a:txBody>
                  <a:tcPr marL="149760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0.400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0.110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3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Технологическое присоединение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энергопринимающих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устройств потребителей максимальной мощностью до 150 кВт включительно, всего (новое строительство)</a:t>
                      </a:r>
                    </a:p>
                  </a:txBody>
                  <a:tcPr marL="149760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0.686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1.629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7" marR="5547" marT="55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26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75359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907261" y="277385"/>
            <a:ext cx="31686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РЕАЛИЗОВАННЫЕ ПРОЕКТЫ</a:t>
            </a:r>
            <a:endParaRPr lang="ru-RU" altLang="ru-RU" sz="16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455861"/>
              </p:ext>
            </p:extLst>
          </p:nvPr>
        </p:nvGraphicFramePr>
        <p:xfrm>
          <a:off x="332622" y="980728"/>
          <a:ext cx="8713787" cy="4608512"/>
        </p:xfrm>
        <a:graphic>
          <a:graphicData uri="http://schemas.openxmlformats.org/drawingml/2006/table">
            <a:tbl>
              <a:tblPr/>
              <a:tblGrid>
                <a:gridCol w="9171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641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14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10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1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Технологическое присоединение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энергопринимающих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устройств потребителей максимальной мощностью до 15 кВт включительно, всего (новое строительство)</a:t>
                      </a:r>
                    </a:p>
                  </a:txBody>
                  <a:tcPr marL="150965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2.626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32.736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1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Вынос  ЛЭП 10кВ  ТП 916-ТП 967 (ф.50 ПС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Кири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-Кили) из границ   земельного участка по ул. Энергетическая, 3, Ленинский р-н, г. Астрахань</a:t>
                      </a:r>
                    </a:p>
                  </a:txBody>
                  <a:tcPr marL="150965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0.335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1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Вынос ВЛ- 0,4кВ от ТП 291 (ф 313 ПС  Трикотажная) из границ проведения работ по реконструкции административного здания по ул. Ангарская, 28 Ленинский район,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г.Астрахань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0965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0.335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90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Астраханьэнерго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КТП-441 ф.17 ПС Вольное, с заменой силового трансформатора ТМ-25/10/0,4.</a:t>
                      </a:r>
                    </a:p>
                  </a:txBody>
                  <a:tcPr marL="150965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0.025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85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50.543   </a:t>
                      </a:r>
                      <a:endParaRPr lang="ru-RU" sz="9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10.284   </a:t>
                      </a:r>
                      <a:endParaRPr lang="ru-RU" sz="9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90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ПС 110/35/6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"ТДН" с заменой трансформаторов Т-1 и Т-2 ПО "Правобережные электрические сети"</a:t>
                      </a:r>
                    </a:p>
                  </a:txBody>
                  <a:tcPr marL="150965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0.910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56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Переустройство подходов ВЛ-110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 657 и № 658 к ПС 110/10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Новоаннинская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 ПО «Урюпинские электрические сети» филиала ПАО «МРСК Юга»-«Волгоградэнерго» для создания технической возможности подключения проектируемой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ПС 110/10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Каргилл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Новоаннинский»</a:t>
                      </a:r>
                    </a:p>
                  </a:txBody>
                  <a:tcPr marL="150965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0.222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1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Технологическое присоединение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энергопринимающих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устройств потребителей максимальной мощностью до 150 кВт включительно, всего (новое строительство)</a:t>
                      </a:r>
                    </a:p>
                  </a:txBody>
                  <a:tcPr marL="150965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0.478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1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Технологическое присоединение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энергопринимающих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устройств потребителей максимальной мощностью до 15 кВт включительно, всего (новое строительство)</a:t>
                      </a:r>
                    </a:p>
                  </a:txBody>
                  <a:tcPr marL="150965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0.383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8.435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940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ВЛ- 0,4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ТП №2416/250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№4 ПС 110/10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Глазуновская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", расположенной в Волгоградской области,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Кумылженский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район, станица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Глазуновская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Кумылженский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РЭС (для технологического присоединения)" (34-2-14-00177781)</a:t>
                      </a:r>
                    </a:p>
                  </a:txBody>
                  <a:tcPr marL="150965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0.239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940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«Реконструкция КТП-592/25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по  ВЛ-6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№2 ПС 110/35/6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«Ахтуба», расположенного в Волгоградской области, г. Волжский, п.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Киляковка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Среднеахтубинский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РЭС (для технологического присоединения)» (34102-14-00169005-1,  34000000003984/11602-12-00092351-1,34102-14-00170679-2,34102-14-00167849-2,34102-14-00171623-2).</a:t>
                      </a:r>
                    </a:p>
                  </a:txBody>
                  <a:tcPr marL="150965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0.160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85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КАЛМЭНЕРГО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9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1.400   </a:t>
                      </a:r>
                      <a:endParaRPr lang="ru-RU" sz="9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1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Калмэнерго</a:t>
                      </a: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Технологическое присоединение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энергопринимающих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устройств потребителей максимальной мощностью до 15 кВт включительно, всего (новое строительство)</a:t>
                      </a:r>
                    </a:p>
                  </a:txBody>
                  <a:tcPr marL="150965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2" marR="5592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27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4622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907261" y="234803"/>
            <a:ext cx="31686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РЕАЛИЗОВАННЫЕ ПРОЕКТЫ</a:t>
            </a:r>
            <a:endParaRPr lang="ru-RU" altLang="ru-RU" sz="16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543536"/>
              </p:ext>
            </p:extLst>
          </p:nvPr>
        </p:nvGraphicFramePr>
        <p:xfrm>
          <a:off x="179388" y="836712"/>
          <a:ext cx="8785224" cy="4843464"/>
        </p:xfrm>
        <a:graphic>
          <a:graphicData uri="http://schemas.openxmlformats.org/drawingml/2006/table">
            <a:tbl>
              <a:tblPr/>
              <a:tblGrid>
                <a:gridCol w="924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15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76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74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289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86.644   </a:t>
                      </a:r>
                      <a:endParaRPr lang="ru-RU" sz="9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73.068   </a:t>
                      </a:r>
                      <a:endParaRPr lang="ru-RU" sz="9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6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ПС 110/10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АС10 с заменой трансформаторов на 2х40 МВА для обеспечения электроснабжения аэропорта "Южный", г. Ростов-на-Дону</a:t>
                      </a:r>
                    </a:p>
                  </a:txBody>
                  <a:tcPr marL="150955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80.000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6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Установка двух линейных ячеек на ПС Р-26 и строительство КЛ-10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для электроснабжения ООО "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Зельгрос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Иммобилиен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и ООО "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ЮгТоргСервис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150955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1.476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08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2 КЛ-10кВ от ПС 110/10кВ АС-10 для электроснабжения фабрики ООО "Марс" по производству кормов для домашних животных по адресу: РО,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Аксайский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район, в границах плана земель КСП им. Ленина, поле №134,28,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кад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№61:02:0600002:1367</a:t>
                      </a:r>
                    </a:p>
                  </a:txBody>
                  <a:tcPr marL="150955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1.820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6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ТП-10/0,4кВ и ВЛ-10кВ от ВЛ-10кВ №1408 для энергоснабжения объектов АО “Донэнерго”, расположенных по адресу: Ростовская область,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Аксайский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район, п. Рассвет</a:t>
                      </a:r>
                    </a:p>
                  </a:txBody>
                  <a:tcPr marL="150955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0.400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0.079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6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Технологическое присоединение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энергопринимающих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устройств потребителей максимальной мощностью до 150 кВт включительно, всего (новое строительство)</a:t>
                      </a:r>
                    </a:p>
                  </a:txBody>
                  <a:tcPr marL="150955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1.413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4.002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1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линии 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ТП-10/0,4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Ника Моторс ПС Р-4 для электроснабжения ООО "Атлант-Юг"</a:t>
                      </a:r>
                    </a:p>
                  </a:txBody>
                  <a:tcPr marL="150955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0.488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08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КЛ-6кВ от ЗРУ 6кВ РП-8 ПС 110/35/6 Т-1 до границы земельного участка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заявителя,установка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ячейки в ЗРУ 6кВ РП-8 ПС 110/35/6 Т-1(ФГКУ "Пограничное управление ФСБ РФ по РО) (ориентировочная протяженность ЛЭП - 1.1 км)</a:t>
                      </a:r>
                    </a:p>
                  </a:txBody>
                  <a:tcPr marL="150955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0.958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655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2 КЛ-10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проектируемой ЦРП-10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ПС 110/10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АС-10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для электроснабжения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энергопринимающих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устройств заявителя: "Строительство системы водоснабжения аэропортового комплекса "Южный" и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прилигающих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населенных пунктов" этап 1.1 "Строительство сооружений питьевой воды аэропортового комплекса "Южный"   по адресу: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Ростовсккая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область,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Аксайский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кад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Номер 61:02:0600002:846</a:t>
                      </a:r>
                    </a:p>
                  </a:txBody>
                  <a:tcPr marL="150955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0.820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08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КЛ 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проектируемой ЦРП 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ПС 110/10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АС-10 для электроснабжения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энергопринимающих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устройств заявителя: «Строительство системы водоотведения аэропортового комплекса «Южный» и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прилигающих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населенных пунктов, по адресу: Ростовская область,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Аксайский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кад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Номер 61:02:0600002:846</a:t>
                      </a:r>
                    </a:p>
                  </a:txBody>
                  <a:tcPr marL="150955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3.433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008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 использованием самонесущего изолированного провода от опоры №18 до опоры №20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№3 КТП-8478/100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ВЛ-6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№14 ПС «Романовская» для присоединения жилого дома Васильевой М.В.</a:t>
                      </a:r>
                    </a:p>
                  </a:txBody>
                  <a:tcPr marL="150955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0.448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6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 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№2 от КТП-229, ВЛ 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№441, ПС Р-4, со строительством участка ВЛ 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для подключения магазина в п. Янтарный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Аксайского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района Ростовской области.</a:t>
                      </a:r>
                    </a:p>
                  </a:txBody>
                  <a:tcPr marL="150955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0.063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28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2469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661025" y="260648"/>
            <a:ext cx="31686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РЕАЛИЗОВАННЫЕ ПРОЕКТЫ</a:t>
            </a:r>
            <a:endParaRPr lang="ru-RU" altLang="ru-RU" sz="16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131821"/>
              </p:ext>
            </p:extLst>
          </p:nvPr>
        </p:nvGraphicFramePr>
        <p:xfrm>
          <a:off x="314325" y="1196752"/>
          <a:ext cx="8515350" cy="2154240"/>
        </p:xfrm>
        <a:graphic>
          <a:graphicData uri="http://schemas.openxmlformats.org/drawingml/2006/table">
            <a:tbl>
              <a:tblPr/>
              <a:tblGrid>
                <a:gridCol w="8962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214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43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32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9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«Реконструкция существующей 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 от РУ-0,4кВ  КТП 10/0,4кВ  № 33  для подключения  жилого дома заявителя Тумасян Э.А. х. Коса  Азовский район  Ростовской области»</a:t>
                      </a:r>
                    </a:p>
                  </a:txBody>
                  <a:tcPr marL="150945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0.160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0.397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«Реконструкция ВЛ-0,4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№2 от КТП-426 для электроснабжения жилого дома по ул. Речная, д. 1 «Б» в х. Весёлый,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Аксайского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района, Ростовской области»</a:t>
                      </a:r>
                    </a:p>
                  </a:txBody>
                  <a:tcPr marL="150945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0.640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9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участка ВЛ-0,4кВ №2 от  КТП №297 ВЛ-10кВ №3 ПС "Троицкая" до границ земельного участка заявителя(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Бурачинский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И.А.),Береговая 24, х. Кошкино ,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Неклиновский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  РО</a:t>
                      </a:r>
                    </a:p>
                  </a:txBody>
                  <a:tcPr marL="150945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0.075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9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Технологическое присоединение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энергопринимающих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устройств потребителей максимальной мощностью до 15 кВт включительно, всего (новое строительство)</a:t>
                      </a:r>
                    </a:p>
                  </a:txBody>
                  <a:tcPr marL="150945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3.841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44.378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9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ВЛ-0,4кВ №6 от КТП-405 для электроснабжения ж/д Шубина Ю.В. В ст.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Грушевская,Аксайского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района,РО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0945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0.466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9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 0,4кВ от КТП №48,6,32,54,19,3,9,36,14,51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сл.Большекрепинская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Родионово-Несветайского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района Ростовской области 2 ПК (ориентировочная протяженность ЛЭП - 13.84 км)</a:t>
                      </a:r>
                    </a:p>
                  </a:txBody>
                  <a:tcPr marL="150945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0.830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13.525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1" marR="5591" marT="55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29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16614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932363" y="476250"/>
            <a:ext cx="35988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КЛЮЧЕВЫЕ НОВОСТИ</a:t>
            </a:r>
            <a:r>
              <a:rPr lang="ru-RU" altLang="ru-RU" sz="1600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altLang="ru-RU" sz="1600" b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872610"/>
              </p:ext>
            </p:extLst>
          </p:nvPr>
        </p:nvGraphicFramePr>
        <p:xfrm>
          <a:off x="629491" y="980728"/>
          <a:ext cx="8061325" cy="4679950"/>
        </p:xfrm>
        <a:graphic>
          <a:graphicData uri="http://schemas.openxmlformats.org/drawingml/2006/table">
            <a:tbl>
              <a:tblPr/>
              <a:tblGrid>
                <a:gridCol w="8129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483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190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effectLst/>
                        </a:rPr>
                        <a:t>20.01.2017</a:t>
                      </a:r>
                      <a:r>
                        <a:rPr lang="ru-RU" sz="1000" b="1" dirty="0" smtClean="0">
                          <a:effectLst/>
                        </a:rPr>
                        <a:t/>
                      </a:r>
                      <a:br>
                        <a:rPr lang="ru-RU" sz="1000" b="1" dirty="0" smtClean="0">
                          <a:effectLst/>
                        </a:rPr>
                      </a:b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just"/>
                      <a:r>
                        <a:rPr lang="ru-RU" sz="1000" b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ПАО «МРСК Юга» – гарантирующий поставщик электроэнергии в Элисте </a:t>
                      </a:r>
                    </a:p>
                    <a:p>
                      <a:pPr algn="just"/>
                      <a:r>
                        <a:rPr lang="ru-RU" sz="900" b="1" dirty="0" smtClean="0">
                          <a:effectLst/>
                        </a:rPr>
                        <a:t>Как сообщалось ранее, в соответствии с приказом Минэнерго России от 23.12.2016 года № 1400 с 1 января гарантирующим поставщиком электроэнергии на территории города Элисты, за исключением зоны деятельности АО «</a:t>
                      </a:r>
                      <a:r>
                        <a:rPr lang="ru-RU" sz="900" b="1" dirty="0" err="1" smtClean="0">
                          <a:effectLst/>
                        </a:rPr>
                        <a:t>Калмэнергосбыт</a:t>
                      </a:r>
                      <a:r>
                        <a:rPr lang="ru-RU" sz="900" b="1" dirty="0" smtClean="0">
                          <a:effectLst/>
                        </a:rPr>
                        <a:t>», является ПАО «МРСК Юга» (входит в группу компаний «Россети»).</a:t>
                      </a:r>
                    </a:p>
                    <a:p>
                      <a:pPr algn="just"/>
                      <a:endParaRPr lang="ru-RU" sz="900" b="1" dirty="0" smtClean="0">
                        <a:effectLst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32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effectLst/>
                        </a:rPr>
                        <a:t>13.02.2017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just"/>
                      <a:r>
                        <a:rPr lang="ru-RU" sz="1000" b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МРСК Юга завершила второй этап реконструкции подстанции «ТДН», питающей стадион «Волгоград-Арена» для ЧМ-2018 </a:t>
                      </a:r>
                    </a:p>
                    <a:p>
                      <a:pPr algn="just"/>
                      <a:r>
                        <a:rPr lang="ru-RU" sz="900" b="1" dirty="0" smtClean="0">
                          <a:effectLst/>
                        </a:rPr>
                        <a:t>В волгоградском филиале ПАО «МРСК Юга» (входит в группу компаний «Россети») введен в работу второй этап реконструкции ПС «ТДН», а это значит, что работы по модернизации электроподстанции выходят на финишную прямую. Этот </a:t>
                      </a:r>
                      <a:r>
                        <a:rPr lang="ru-RU" sz="900" b="1" dirty="0" err="1" smtClean="0">
                          <a:effectLst/>
                        </a:rPr>
                        <a:t>энергообъект</a:t>
                      </a:r>
                      <a:r>
                        <a:rPr lang="ru-RU" sz="900" b="1" dirty="0" smtClean="0">
                          <a:effectLst/>
                        </a:rPr>
                        <a:t> предназначен для электроснабжения главной волгоградской площадки чемпионата мира по футболу 2018 года – стадиона «Волгоград Арена» вместимостью 45 тыс. зрительских мест, и прилегающей инфраструктуры</a:t>
                      </a:r>
                    </a:p>
                    <a:p>
                      <a:pPr algn="just"/>
                      <a:endParaRPr lang="ru-RU" altLang="ru-RU" sz="900" b="1" kern="1200" dirty="0" smtClean="0"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90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effectLst/>
                        </a:rPr>
                        <a:t>05.04.2017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l"/>
                      <a:r>
                        <a:rPr lang="ru-RU" sz="1000" b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Два подразделения МРСК Юга признаны лучшими в Группе компаний «Россети» </a:t>
                      </a:r>
                    </a:p>
                    <a:p>
                      <a:pPr algn="just"/>
                      <a:r>
                        <a:rPr lang="ru-RU" sz="900" b="1" dirty="0" smtClean="0">
                          <a:effectLst/>
                        </a:rPr>
                        <a:t>Два подразделения ПАО «МРСК Юга» (входит в группу компаний «Россети») - Департамент корпоративного управления и взаимодействия с акционерами и Отдел антикоррупционных </a:t>
                      </a:r>
                      <a:r>
                        <a:rPr lang="ru-RU" sz="900" b="1" dirty="0" err="1" smtClean="0">
                          <a:effectLst/>
                        </a:rPr>
                        <a:t>комплаенс</a:t>
                      </a:r>
                      <a:r>
                        <a:rPr lang="ru-RU" sz="900" b="1" dirty="0" smtClean="0">
                          <a:effectLst/>
                        </a:rPr>
                        <a:t> процедур (АКП) Департамента безопасности признаны лучшими в конкурсе структурных подразделений Группы компаний «Россети» по итогам 2016 года</a:t>
                      </a:r>
                    </a:p>
                    <a:p>
                      <a:pPr algn="l"/>
                      <a:endParaRPr lang="ru-RU" altLang="ru-RU" sz="900" b="1" kern="1200" dirty="0" smtClean="0"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544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effectLst/>
                        </a:rPr>
                        <a:t>15.05.2017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l"/>
                      <a:r>
                        <a:rPr lang="ru-RU" sz="1000" b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МРСК Юга и ЮРГПУ (НПИ) им. Платова договорились о создании базовой кафедры подготовки «инженеров будущего» </a:t>
                      </a:r>
                    </a:p>
                    <a:p>
                      <a:pPr algn="just"/>
                      <a:r>
                        <a:rPr lang="ru-RU" sz="900" b="1" dirty="0" smtClean="0">
                          <a:effectLst/>
                        </a:rPr>
                        <a:t>Руководство ПАО «МРСК Юга» (входит в группу компаний «Россети») и Южно-Российского Государственного политехнического университета (НПИ) им. Платова договорились о создании базовой кафедры подготовки рабочих кадров для предприятия. Такое решение стало главным итогом Круглого стола «Опережающая подготовка инженерных кадров для энергетики Юга России». </a:t>
                      </a:r>
                      <a:endParaRPr lang="ru-RU" altLang="ru-RU" sz="900" b="1" kern="1200" dirty="0" smtClean="0"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544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effectLst/>
                        </a:rPr>
                        <a:t>24.05.2017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just"/>
                      <a:r>
                        <a:rPr lang="ru-RU" sz="1000" b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Глава «</a:t>
                      </a:r>
                      <a:r>
                        <a:rPr lang="ru-RU" sz="1000" b="1" u="sng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Россети</a:t>
                      </a:r>
                      <a:r>
                        <a:rPr lang="ru-RU" sz="1000" b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» Олег </a:t>
                      </a:r>
                      <a:r>
                        <a:rPr lang="ru-RU" sz="1000" b="1" u="sng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Бударгин</a:t>
                      </a:r>
                      <a:r>
                        <a:rPr lang="ru-RU" sz="1000" b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и губернатор Астраханской области Александр </a:t>
                      </a:r>
                      <a:r>
                        <a:rPr lang="ru-RU" sz="1000" b="1" u="sng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Жилкин</a:t>
                      </a:r>
                      <a:r>
                        <a:rPr lang="ru-RU" sz="1000" b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подписали соглашение о сотрудничестве </a:t>
                      </a:r>
                    </a:p>
                    <a:p>
                      <a:pPr algn="just"/>
                      <a:r>
                        <a:rPr lang="ru-RU" sz="900" b="1" dirty="0" smtClean="0">
                          <a:effectLst/>
                        </a:rPr>
                        <a:t>Генеральный директор компании «Россети» Олег </a:t>
                      </a:r>
                      <a:r>
                        <a:rPr lang="ru-RU" sz="900" b="1" dirty="0" err="1" smtClean="0">
                          <a:effectLst/>
                        </a:rPr>
                        <a:t>Бударгин</a:t>
                      </a:r>
                      <a:r>
                        <a:rPr lang="ru-RU" sz="900" b="1" dirty="0" smtClean="0">
                          <a:effectLst/>
                        </a:rPr>
                        <a:t> в ходе рабочей поездки в Астрахань провел встречу с губернатором Астраханской области Александром </a:t>
                      </a:r>
                      <a:r>
                        <a:rPr lang="ru-RU" sz="900" b="1" dirty="0" err="1" smtClean="0">
                          <a:effectLst/>
                        </a:rPr>
                        <a:t>Жилкиным</a:t>
                      </a:r>
                      <a:r>
                        <a:rPr lang="ru-RU" sz="900" b="1" dirty="0" smtClean="0">
                          <a:effectLst/>
                        </a:rPr>
                        <a:t>, на которой были подведены итоги исполнения заключенного ранее соглашения, отмечено, что все его пункты выполнены, и подписано новое пятилетнее соглашение о сотрудничестве в сфере развития энергетического комплекса региона.</a:t>
                      </a: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5619362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092950" y="554038"/>
            <a:ext cx="15113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КОНТАКТЫ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42988" y="1968500"/>
            <a:ext cx="71278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1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i="1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Департамент корпоративного управления и взаимодействия с акционерами 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i="1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П</a:t>
            </a:r>
            <a:r>
              <a:rPr lang="ru-RU" altLang="ru-RU" sz="1800" i="1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АО «МРСК Юга»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i="1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rgbClr val="002060"/>
                </a:solidFill>
              </a:rPr>
              <a:t>Казак Н.В. 8 (863) 307-09-14,</a:t>
            </a:r>
            <a:r>
              <a:rPr lang="en-US" alt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800" u="sng" dirty="0" smtClean="0">
                <a:solidFill>
                  <a:schemeClr val="accent1">
                    <a:lumMod val="50000"/>
                  </a:schemeClr>
                </a:solidFill>
              </a:rPr>
              <a:t>kazaknv@mrsk-yuga.ru</a:t>
            </a:r>
            <a:r>
              <a:rPr lang="ru-RU" altLang="ru-RU" sz="1800" dirty="0" smtClean="0">
                <a:solidFill>
                  <a:srgbClr val="002060"/>
                </a:solidFill>
              </a:rPr>
              <a:t> </a:t>
            </a:r>
            <a:r>
              <a:rPr lang="ru-RU" altLang="ru-RU" sz="18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ru-RU" altLang="ru-RU" sz="1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875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932363" y="476250"/>
            <a:ext cx="35988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КЛЮЧЕВЫЕ НОВОСТИ</a:t>
            </a:r>
            <a:r>
              <a:rPr lang="ru-RU" altLang="ru-RU" sz="1600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altLang="ru-RU" sz="1600" b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153386"/>
              </p:ext>
            </p:extLst>
          </p:nvPr>
        </p:nvGraphicFramePr>
        <p:xfrm>
          <a:off x="604734" y="887971"/>
          <a:ext cx="8061325" cy="4718898"/>
        </p:xfrm>
        <a:graphic>
          <a:graphicData uri="http://schemas.openxmlformats.org/drawingml/2006/table">
            <a:tbl>
              <a:tblPr/>
              <a:tblGrid>
                <a:gridCol w="8129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483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34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13.06.2017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000" b="1" u="sng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/>
                      <a:r>
                        <a:rPr lang="ru-RU" sz="1000" b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Генеральный директор МРСК Юга Борис Эбзеев удостоен высокой государственной награды </a:t>
                      </a:r>
                    </a:p>
                    <a:p>
                      <a:pPr algn="just"/>
                      <a:r>
                        <a:rPr lang="ru-RU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Генеральный директор ПАО «МРСК Юга» (входит в группу компаний «Россети») Борис Эбзеев награжден медалью ордена "За заслуги перед Отечеством" I степени за профессионализм, добросовестный труд и вклад в развитие энергетики Ростовской, Волгоградской, Астраханской областей и Республики Калмыкия. </a:t>
                      </a:r>
                    </a:p>
                    <a:p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67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+mj-lt"/>
                        </a:rPr>
                        <a:t>13.06.2017</a:t>
                      </a:r>
                      <a:br>
                        <a:rPr lang="ru-RU" sz="1000" dirty="0" smtClean="0">
                          <a:effectLst/>
                          <a:latin typeface="+mj-lt"/>
                        </a:rPr>
                      </a:br>
                      <a:endParaRPr lang="ru-RU" sz="1000" dirty="0" smtClean="0"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r>
                        <a:rPr lang="ru-RU" sz="1000" b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МРСК Юга впервые получила Паспорт надежности </a:t>
                      </a:r>
                    </a:p>
                    <a:p>
                      <a:pPr algn="just"/>
                      <a:r>
                        <a:rPr lang="ru-RU" sz="900" b="1" dirty="0" smtClean="0">
                          <a:effectLst/>
                        </a:rPr>
                        <a:t>ПАО «МРСК Юга» (входит в группу компаний «Россети») и все его филиалы 13 июня впервые получили Паспорта надежности. Вручал Паспорта Председатель Совета директоров энергокомпании Сергей Архипов. </a:t>
                      </a:r>
                    </a:p>
                    <a:p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67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effectLst/>
                          <a:latin typeface="+mj-lt"/>
                        </a:rPr>
                        <a:t>17.07.2015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just"/>
                      <a:r>
                        <a:rPr lang="ru-RU" sz="1000" b="1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Более 140 МВт мощности получили новые потребители МРСК Юга за 6 месяцев 2017 года </a:t>
                      </a:r>
                    </a:p>
                    <a:p>
                      <a:pPr algn="just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 начала года ПАО «МРСК Юга» (входит в группу компаний «Россети») исполнило обязательства по 5,4 тыс. договорам на технологическое присоединение к своим электросетям, предоставив новым потребителям 142,6 МВт мощности</a:t>
                      </a:r>
                    </a:p>
                    <a:p>
                      <a:pPr marL="0" algn="l" defTabSz="914400" rtl="0" eaLnBrk="1" latinLnBrk="0" hangingPunct="1">
                        <a:spcBef>
                          <a:spcPct val="20000"/>
                        </a:spcBef>
                      </a:pPr>
                      <a:endParaRPr lang="ru-RU" altLang="ru-RU" sz="900" b="1" kern="1200" dirty="0" smtClean="0"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67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effectLst/>
                          <a:latin typeface="+mj-lt"/>
                        </a:rPr>
                        <a:t>19.07.2017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lang="ru-RU" sz="1000" b="1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МРСК Юга подключила к сети аэропорт «Платов» </a:t>
                      </a:r>
                    </a:p>
                    <a:p>
                      <a:pPr marL="0" algn="just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ПАО «МРСК Юга» завершило все работы по технологическому присоединению к электрической сети нового аэропорта «Платов» в Ростовской области</a:t>
                      </a:r>
                    </a:p>
                    <a:p>
                      <a:pPr algn="just"/>
                      <a:endParaRPr lang="ru-RU" altLang="ru-RU" sz="900" b="1" kern="1200" dirty="0" smtClean="0"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67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effectLst/>
                          <a:latin typeface="+mj-lt"/>
                        </a:rPr>
                        <a:t>24.07.2017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lang="ru-RU" sz="1000" b="1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Специалисты МРСК Юга добились снижения аварийности более чем на 12% в первом полугодии 2017 года </a:t>
                      </a:r>
                    </a:p>
                    <a:p>
                      <a:pPr marL="0" algn="just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Показатели аварийности в ПАО «МРСК Юга» (входит в группу компаний «Россети») за 6 месяцев 2017 года по сравнению с аналогичным периодом прошлого года снизились на 12,2%.</a:t>
                      </a:r>
                    </a:p>
                    <a:p>
                      <a:endParaRPr lang="ru-RU" altLang="ru-RU" sz="900" b="1" kern="1200" dirty="0" smtClean="0"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182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effectLst/>
                          <a:latin typeface="+mj-lt"/>
                        </a:rPr>
                        <a:t>28.07.2017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lang="ru-RU" sz="1000" b="1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Команда МРСК Юга стала серебряным призером Всероссийских соревнований профессионального мастерства бригад по ремонту и обслуживанию оборудования распределительных сетей </a:t>
                      </a:r>
                    </a:p>
                    <a:p>
                      <a:pPr marL="0" algn="just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Команда ПАО «МРСК Юга» (входит в группу компаний «Россети») заняла второе место на Всероссийских соревнованиях профессионального мастерства бригад по ремонту и обслуживанию оборудования распределительных сетей</a:t>
                      </a:r>
                    </a:p>
                    <a:p>
                      <a:pPr algn="just"/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54788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0" y="381000"/>
            <a:ext cx="4325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СТРУКТУРА АКЦИОНЕРНОГО КАПИТАЛА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35217" y="890813"/>
            <a:ext cx="87137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/>
              <a:t>Уставный капитал ПАО «МРСК Юга» составляет </a:t>
            </a:r>
            <a:r>
              <a:rPr lang="ru-RU" altLang="ru-RU" sz="1300" b="1" dirty="0"/>
              <a:t>6 117 813 941,7</a:t>
            </a:r>
            <a:r>
              <a:rPr lang="ru-RU" altLang="ru-RU" sz="1300" dirty="0"/>
              <a:t> руб. и разделен на </a:t>
            </a:r>
            <a:r>
              <a:rPr lang="ru-RU" altLang="ru-RU" sz="1300" b="1" dirty="0"/>
              <a:t>61 178 139 417 </a:t>
            </a:r>
            <a:r>
              <a:rPr lang="ru-RU" altLang="ru-RU" sz="1300" dirty="0"/>
              <a:t>обыкновенных именных бездокументарных акций номинальной стоимостью </a:t>
            </a:r>
            <a:r>
              <a:rPr lang="ru-RU" altLang="ru-RU" sz="1300" b="1" dirty="0"/>
              <a:t>0,1</a:t>
            </a:r>
            <a:r>
              <a:rPr lang="ru-RU" altLang="ru-RU" sz="1300" dirty="0"/>
              <a:t> руб.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44612" y="1564966"/>
            <a:ext cx="64547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/>
              <a:t>Статистическая информация об акционерах ПАО «МРСК Юга» на </a:t>
            </a:r>
            <a:r>
              <a:rPr lang="ru-RU" altLang="ru-RU" sz="1300" b="1" dirty="0" smtClean="0"/>
              <a:t>30.06.2017</a:t>
            </a:r>
            <a:endParaRPr lang="ru-RU" altLang="ru-RU" sz="1300" b="1" dirty="0"/>
          </a:p>
        </p:txBody>
      </p:sp>
      <p:graphicFrame>
        <p:nvGraphicFramePr>
          <p:cNvPr id="12" name="Group 49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741706"/>
              </p:ext>
            </p:extLst>
          </p:nvPr>
        </p:nvGraphicFramePr>
        <p:xfrm>
          <a:off x="506287" y="2061206"/>
          <a:ext cx="8362950" cy="3109597"/>
        </p:xfrm>
        <a:graphic>
          <a:graphicData uri="http://schemas.openxmlformats.org/drawingml/2006/table">
            <a:tbl>
              <a:tblPr/>
              <a:tblGrid>
                <a:gridCol w="2527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38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66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351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Тип держателя акций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76200" marB="76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Количество акционеров Общества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76200" marB="76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Количество акций, шт.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76200" marB="76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Доля в уставном капитале,%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76200" marB="76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Владельцы - физические лица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9142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1 439 867 095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2,35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в том числе нерезиденты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10 511 352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0,02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Владельцы -юридические лица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59 664 006 537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97,53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в том числе нерезиденты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14 679 891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0,02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Государство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69 125 536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0,11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Счета неустановленных лиц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5 140 249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 0,01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9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9 234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61 178 139 417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49598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0" y="381000"/>
            <a:ext cx="4325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СТРУКТУРА АКЦИОНЕРНОГО КАПИТАЛА</a:t>
            </a: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7355676" cy="496855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4266995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443663" y="469900"/>
            <a:ext cx="2274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ФОНДОВЫЙ РЫНОК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90932" y="3391326"/>
            <a:ext cx="8442325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200" dirty="0">
                <a:solidFill>
                  <a:srgbClr val="6666FF"/>
                </a:solidFill>
                <a:latin typeface="Times New Roman" panose="02020603050405020304" pitchFamily="18" charset="0"/>
              </a:rPr>
              <a:t>Динамика цены 1 акции ПАО «МРСК Юга» за </a:t>
            </a:r>
            <a:r>
              <a:rPr lang="ru-RU" altLang="ru-RU" sz="1200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1 полугодие 2017 </a:t>
            </a:r>
            <a:r>
              <a:rPr lang="ru-RU" altLang="ru-RU" sz="1200" dirty="0">
                <a:solidFill>
                  <a:srgbClr val="6666FF"/>
                </a:solidFill>
                <a:latin typeface="Times New Roman" panose="02020603050405020304" pitchFamily="18" charset="0"/>
              </a:rPr>
              <a:t>г. (по данным ЗАО «ФБ ММВБ»)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807973" y="3631751"/>
            <a:ext cx="17018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ctr" hangingPunct="1">
              <a:lnSpc>
                <a:spcPct val="80000"/>
              </a:lnSpc>
              <a:buFontTx/>
              <a:buNone/>
            </a:pPr>
            <a:r>
              <a:rPr lang="ru-RU" altLang="ru-RU" sz="1000" dirty="0">
                <a:solidFill>
                  <a:srgbClr val="002060"/>
                </a:solidFill>
                <a:latin typeface="Times New Roman" panose="02020603050405020304" pitchFamily="18" charset="0"/>
              </a:rPr>
              <a:t>Акции обыкн. (ММВБ) </a:t>
            </a:r>
          </a:p>
        </p:txBody>
      </p:sp>
      <p:pic>
        <p:nvPicPr>
          <p:cNvPr id="12" name="Picture 13" descr="inde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625" y="3699554"/>
            <a:ext cx="78348" cy="7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&amp;conf=me_ru&amp;seria=mice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3871148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&amp;conf=me_ru&amp;seria=micexpw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4095689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814005" y="3820247"/>
            <a:ext cx="1066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ctr" hangingPunct="1">
              <a:lnSpc>
                <a:spcPct val="80000"/>
              </a:lnSpc>
              <a:buFontTx/>
              <a:buNone/>
            </a:pPr>
            <a:r>
              <a:rPr lang="ru-RU" alt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ММВБ 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814005" y="4056628"/>
            <a:ext cx="25828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000" dirty="0">
                <a:solidFill>
                  <a:srgbClr val="002060"/>
                </a:solidFill>
                <a:latin typeface="Times New Roman" panose="02020603050405020304" pitchFamily="18" charset="0"/>
              </a:rPr>
              <a:t>Индекс ММВБ Энергетика 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17487" y="793848"/>
            <a:ext cx="8709025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/>
              <a:t>    Акции </a:t>
            </a:r>
            <a:r>
              <a:rPr lang="ru-RU" altLang="ru-RU" sz="1200" dirty="0"/>
              <a:t>ПАО «МРСК Юга» допущены к обращению на фондовых биржах  ОАО «РТС» и ПАО Московская биржа (дата начала обращения 03.07.2008).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/>
              <a:t>    До </a:t>
            </a:r>
            <a:r>
              <a:rPr lang="ru-RU" altLang="ru-RU" sz="1200" dirty="0"/>
              <a:t>19.12.2011 (дата реорганизации ОАО «РТС») акции ПАО «МРСК Юга» обращались на ОАО «РТС» без прохождения процедуры листинга в двух режимах - «Т+0» (</a:t>
            </a:r>
            <a:r>
              <a:rPr lang="ru-RU" altLang="ru-RU" sz="1200" dirty="0" err="1"/>
              <a:t>тикер</a:t>
            </a:r>
            <a:r>
              <a:rPr lang="ru-RU" altLang="ru-RU" sz="1200" dirty="0"/>
              <a:t> - MRKYG) и «RTS </a:t>
            </a:r>
            <a:r>
              <a:rPr lang="ru-RU" altLang="ru-RU" sz="1200" dirty="0" err="1"/>
              <a:t>Classica</a:t>
            </a:r>
            <a:r>
              <a:rPr lang="ru-RU" altLang="ru-RU" sz="1200" dirty="0"/>
              <a:t>» (</a:t>
            </a:r>
            <a:r>
              <a:rPr lang="ru-RU" altLang="ru-RU" sz="1200" dirty="0" err="1"/>
              <a:t>тикер</a:t>
            </a:r>
            <a:r>
              <a:rPr lang="ru-RU" altLang="ru-RU" sz="1200" dirty="0"/>
              <a:t> - MRKY). </a:t>
            </a:r>
            <a:endParaRPr lang="ru-RU" altLang="ru-RU" sz="1200" b="1" dirty="0"/>
          </a:p>
          <a:p>
            <a:pPr algn="just">
              <a:spcBef>
                <a:spcPct val="0"/>
              </a:spcBef>
              <a:buNone/>
            </a:pPr>
            <a:r>
              <a:rPr lang="ru-RU" altLang="ru-RU" sz="1200" dirty="0" smtClean="0"/>
              <a:t>    С 12.07.2010 </a:t>
            </a:r>
            <a:r>
              <a:rPr lang="ru-RU" altLang="ru-RU" sz="1200" dirty="0"/>
              <a:t>акции </a:t>
            </a:r>
            <a:r>
              <a:rPr lang="ru-RU" altLang="ru-RU" sz="1200" dirty="0" smtClean="0"/>
              <a:t>торгуются на </a:t>
            </a:r>
            <a:r>
              <a:rPr lang="ru-RU" altLang="ru-RU" sz="1200" dirty="0"/>
              <a:t>ПАО Московская </a:t>
            </a:r>
            <a:r>
              <a:rPr lang="ru-RU" altLang="ru-RU" sz="1200" dirty="0" smtClean="0"/>
              <a:t>биржа: с 12.07.2010 по 08.06.2013 - </a:t>
            </a:r>
            <a:r>
              <a:rPr lang="ru-RU" altLang="ru-RU" sz="1200" dirty="0"/>
              <a:t>в Котировальном списке «Б» (</a:t>
            </a:r>
            <a:r>
              <a:rPr lang="ru-RU" altLang="ru-RU" sz="1200" dirty="0" err="1"/>
              <a:t>тикер</a:t>
            </a:r>
            <a:r>
              <a:rPr lang="ru-RU" altLang="ru-RU" sz="1200" dirty="0"/>
              <a:t> до 20.11.2011 включительно – MRKA, с 21.11.2011 – MRKY</a:t>
            </a:r>
            <a:r>
              <a:rPr lang="ru-RU" altLang="ru-RU" sz="1200" dirty="0" smtClean="0"/>
              <a:t>); с 09.06.2013, в</a:t>
            </a:r>
            <a:r>
              <a:rPr lang="ru-RU" sz="1200" dirty="0" smtClean="0"/>
              <a:t> </a:t>
            </a:r>
            <a:r>
              <a:rPr lang="ru-RU" sz="1200" dirty="0"/>
              <a:t>соответствии с Правилами листинга Закрытого акционерного общества "Фондовая биржа ММВБ", утвержденными Советом директоров ЗАО "ФБ ММВБ" 31 декабря 2013 года</a:t>
            </a:r>
            <a:r>
              <a:rPr lang="ru-RU" sz="1200"/>
              <a:t>, </a:t>
            </a:r>
            <a:r>
              <a:rPr lang="ru-RU" sz="1200" smtClean="0"/>
              <a:t>акции </a:t>
            </a:r>
            <a:r>
              <a:rPr lang="ru-RU" sz="1200" dirty="0" smtClean="0"/>
              <a:t>Общества включены во второй уровень Списка ценных бумаг, допущенных к торгам в ПАО Московская биржа.</a:t>
            </a:r>
            <a:endParaRPr lang="ru-RU" altLang="ru-RU" sz="12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/>
              <a:t>    Рыночная </a:t>
            </a:r>
            <a:r>
              <a:rPr lang="ru-RU" altLang="ru-RU" sz="1200" dirty="0"/>
              <a:t>капитализация Общества по состоянию на </a:t>
            </a:r>
            <a:r>
              <a:rPr lang="ru-RU" altLang="ru-RU" sz="1200" dirty="0" smtClean="0"/>
              <a:t>30.06.2017 </a:t>
            </a:r>
            <a:r>
              <a:rPr lang="ru-RU" altLang="ru-RU" sz="1200" dirty="0"/>
              <a:t>по данным ПАО Московская биржа составила: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/>
              <a:t>2 349 240 553,61 руб.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/>
              <a:t>    Сделки</a:t>
            </a:r>
            <a:r>
              <a:rPr lang="ru-RU" altLang="ru-RU" sz="1200" dirty="0"/>
              <a:t>, совершенные с акциями ПАО «МРСК Юга» на фондовых биржах за 1 полугодие 2017 г.: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/>
              <a:t>    ПАО </a:t>
            </a:r>
            <a:r>
              <a:rPr lang="ru-RU" altLang="ru-RU" sz="1200" dirty="0"/>
              <a:t>Московская биржа – 1771,26 млн</a:t>
            </a:r>
            <a:r>
              <a:rPr lang="ru-RU" altLang="ru-RU" sz="1200" dirty="0" smtClean="0"/>
              <a:t>. сделок</a:t>
            </a:r>
            <a:r>
              <a:rPr lang="ru-RU" altLang="ru-RU" sz="1200" dirty="0"/>
              <a:t>, объем 71,427 млн</a:t>
            </a:r>
            <a:r>
              <a:rPr lang="ru-RU" altLang="ru-RU" sz="1200" dirty="0" smtClean="0"/>
              <a:t>. руб</a:t>
            </a:r>
            <a:r>
              <a:rPr lang="ru-RU" altLang="ru-RU" sz="1200" dirty="0"/>
              <a:t>. </a:t>
            </a:r>
          </a:p>
        </p:txBody>
      </p:sp>
      <p:pic>
        <p:nvPicPr>
          <p:cNvPr id="20" name="Picture 21" descr="http://chart.rsf.ru/superchart/chart/?conf=me_ru&amp;w=690&amp;h=280&amp;referer=http://mrsk-yuga.ru/&amp;d1=2017-01-01&amp;d2=2017-06-30&amp;lastUpdated=2017-08-02%2015:53&amp;type=4&amp;series=MICEX.SOID,micex,micexpwr&amp;main=MICEX.SOID&amp;target=chartingTool&amp;id=chart.PriceIm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4" y="3856108"/>
            <a:ext cx="4786312" cy="226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 descr="http://chart.rsf.ru/superchart/chart/?conf=me_ru&amp;w=690&amp;h=170&amp;referer=http://mrsk-yuga.ru/&amp;d1=2017-01-01&amp;d2=2017-06-30&amp;lastUpdated=2017-08-02%2015:53&amp;type=2&amp;series=MICEX.SOID&amp;main=MICEX.SOID&amp;target=chartingTool&amp;id=chart.VolumeIm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59" y="4346192"/>
            <a:ext cx="4248150" cy="180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2500968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975100" y="485775"/>
            <a:ext cx="50434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РЕШЕНИЯ, ПРИНЯТЫЕ СОВЕТОМ ДИРЕКТОРОВ</a:t>
            </a:r>
            <a:endParaRPr lang="ru-RU" altLang="ru-RU" sz="13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268230" y="680002"/>
            <a:ext cx="8856662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200" b="1" dirty="0" smtClean="0">
              <a:solidFill>
                <a:srgbClr val="00206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solidFill>
                  <a:srgbClr val="002060"/>
                </a:solidFill>
              </a:rPr>
              <a:t>В 1 полугодии 2017 года проведено 24 заседания Совета директоров ПАО «МРСК Юга» (в заочной форме) на которых рассмотрено 157 вопросов. Наиболее важные вопросы были рассмотрены Советом директоров на следующих заседаниях: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200" b="1" dirty="0" smtClean="0">
              <a:solidFill>
                <a:srgbClr val="00206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solidFill>
                  <a:srgbClr val="002060"/>
                </a:solidFill>
              </a:rPr>
              <a:t>Совет директоров ПАО «МРСК Юга» 17.01.2017 (Протокол № 215/2017 от 20.01.2017)</a:t>
            </a:r>
          </a:p>
          <a:p>
            <a:pPr algn="just">
              <a:buFontTx/>
              <a:buNone/>
              <a:defRPr/>
            </a:pPr>
            <a:r>
              <a:rPr lang="ru-RU" altLang="ru-RU" sz="1200" dirty="0" smtClean="0"/>
              <a:t>Советом директоров утверждены и внесены изменения в Решение о дополнительном выпуске ценных бумаг  и Проспект ценных бумаг Публичного акционерного общества «Межрегиональная распределительная сетевая компания Юга» </a:t>
            </a:r>
            <a:br>
              <a:rPr lang="ru-RU" altLang="ru-RU" sz="1200" dirty="0" smtClean="0"/>
            </a:br>
            <a:r>
              <a:rPr lang="ru-RU" altLang="ru-RU" sz="1200" dirty="0" smtClean="0"/>
              <a:t/>
            </a:r>
            <a:br>
              <a:rPr lang="ru-RU" altLang="ru-RU" sz="1200" dirty="0" smtClean="0"/>
            </a:br>
            <a:r>
              <a:rPr lang="ru-RU" altLang="ru-RU" sz="1200" dirty="0" smtClean="0"/>
              <a:t/>
            </a:r>
            <a:br>
              <a:rPr lang="ru-RU" altLang="ru-RU" sz="1200" dirty="0" smtClean="0"/>
            </a:br>
            <a:r>
              <a:rPr lang="ru-RU" altLang="ru-RU" sz="1200" b="1" dirty="0" smtClean="0">
                <a:solidFill>
                  <a:srgbClr val="002060"/>
                </a:solidFill>
              </a:rPr>
              <a:t>Совет директоров ПАО «МРСК Юга» 22.02.2017 (Протокол № 220/2017 от 27.02.2017)</a:t>
            </a:r>
          </a:p>
          <a:p>
            <a:pPr algn="just">
              <a:buFontTx/>
              <a:buNone/>
              <a:defRPr/>
            </a:pPr>
            <a:r>
              <a:rPr lang="ru-RU" sz="1200" dirty="0" smtClean="0"/>
              <a:t>Советом директоров одобрен проект изменений, вносимых в инвестиционную программу Общества на период 2016-2022 гг., в целях проведения общественного обсуждения в соответствии с пунктом 7 Правил утверждения инвестиционных программ субъектов электроэнергетики, утвержденных постановлением Правительства Российской Федерации от 01.12.2009 №977 «Об инвестиционных программах субъектов электроэнергетики».</a:t>
            </a:r>
          </a:p>
          <a:p>
            <a:pPr>
              <a:buFontTx/>
              <a:buNone/>
              <a:defRPr/>
            </a:pPr>
            <a:endParaRPr lang="ru-RU" altLang="ru-RU" sz="1200" b="1" dirty="0" smtClean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ru-RU" altLang="ru-RU" sz="1200" b="1" dirty="0" smtClean="0">
                <a:solidFill>
                  <a:srgbClr val="002060"/>
                </a:solidFill>
              </a:rPr>
              <a:t>Совет директоров ПАО «МРСК Юга» 28.02.2017 (Протокол № 221/2017 от 03.03.2017)</a:t>
            </a:r>
          </a:p>
          <a:p>
            <a:pPr algn="just">
              <a:buFontTx/>
              <a:buNone/>
              <a:defRPr/>
            </a:pPr>
            <a:r>
              <a:rPr lang="ru-RU" altLang="ru-RU" sz="1200" dirty="0" smtClean="0"/>
              <a:t>Советом директоров созвано внеочередное Общее собрание акционеров Общества в форме заочного голосования 07 апреля 2017 года со следующей повесткой дня: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altLang="ru-RU" sz="1200" dirty="0" smtClean="0"/>
              <a:t>Об увеличении уставного капитала ПАО «МРСК Юга» путем размещения дополнительных акций.</a:t>
            </a:r>
          </a:p>
          <a:p>
            <a:pPr marL="228600" indent="-228600">
              <a:buFontTx/>
              <a:buAutoNum type="arabicPeriod"/>
              <a:defRPr/>
            </a:pPr>
            <a:endParaRPr lang="ru-RU" altLang="ru-RU" sz="1200" dirty="0" smtClean="0"/>
          </a:p>
          <a:p>
            <a:pPr>
              <a:buFontTx/>
              <a:buNone/>
              <a:defRPr/>
            </a:pPr>
            <a:r>
              <a:rPr lang="ru-RU" altLang="ru-RU" sz="1200" b="1" dirty="0" smtClean="0">
                <a:solidFill>
                  <a:srgbClr val="002060"/>
                </a:solidFill>
              </a:rPr>
              <a:t>Совет директоров ПАО «МРСК Юга» 06.04.2017 (Протокол № 226/2017 от 10.04.2017)</a:t>
            </a:r>
          </a:p>
          <a:p>
            <a:pPr algn="just">
              <a:buFontTx/>
              <a:buNone/>
              <a:defRPr/>
            </a:pPr>
            <a:r>
              <a:rPr lang="ru-RU" altLang="ru-RU" sz="1200" dirty="0" smtClean="0"/>
              <a:t>Советом директоров утверждены бюджеты Комитетов Совета директоров ПАО «МРСК Юга» на 1-е полугодие 2017 года; одобрен отчет об оценке эффективности систем внутреннего контроля, управления рисками ПАО «МРСК Юга» за 2016 год; п</a:t>
            </a:r>
            <a:r>
              <a:rPr lang="ru-RU" sz="1200" dirty="0" smtClean="0"/>
              <a:t>ринята к сведению информация Генерального директора Общества по показателям уровня надежности и качества оказываемых услуг по всем филиалам Общества, подлежащим тарифному регулированию на основе долгосрочных параметров регулирования деятельности, за 2016 год.</a:t>
            </a:r>
            <a:endParaRPr lang="ru-RU" altLang="ru-RU" sz="1200" dirty="0" smtClean="0"/>
          </a:p>
          <a:p>
            <a:pPr>
              <a:buFontTx/>
              <a:buNone/>
              <a:defRPr/>
            </a:pPr>
            <a:endParaRPr lang="ru-RU" altLang="ru-RU" sz="1200" b="1" dirty="0" smtClean="0">
              <a:solidFill>
                <a:srgbClr val="002060"/>
              </a:solidFill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491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975100" y="485775"/>
            <a:ext cx="50434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РЕШЕНИЯ, ПРИНЯТЫЕ СОВЕТОМ ДИРЕКТОРОВ</a:t>
            </a:r>
            <a:endParaRPr lang="ru-RU" altLang="ru-RU" sz="13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179387" y="772333"/>
            <a:ext cx="8785225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>
                <a:solidFill>
                  <a:srgbClr val="002060"/>
                </a:solidFill>
              </a:rPr>
              <a:t>Совет директоров ПАО «МРСК Юга»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27.04.2017 </a:t>
            </a:r>
            <a:r>
              <a:rPr lang="ru-RU" altLang="ru-RU" sz="1100" b="1" dirty="0">
                <a:solidFill>
                  <a:srgbClr val="002060"/>
                </a:solidFill>
              </a:rPr>
              <a:t>(Протокол №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229/2017 </a:t>
            </a:r>
            <a:r>
              <a:rPr lang="ru-RU" altLang="ru-RU" sz="1100" b="1" dirty="0">
                <a:solidFill>
                  <a:srgbClr val="002060"/>
                </a:solidFill>
              </a:rPr>
              <a:t>от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02.05.2017)</a:t>
            </a:r>
            <a:endParaRPr lang="ru-RU" altLang="ru-RU" sz="1100" b="1" dirty="0">
              <a:solidFill>
                <a:srgbClr val="00206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100" dirty="0"/>
              <a:t>Советом директоров </a:t>
            </a:r>
            <a:r>
              <a:rPr lang="ru-RU" altLang="ru-RU" sz="1100" dirty="0" smtClean="0"/>
              <a:t>у</a:t>
            </a:r>
            <a:r>
              <a:rPr lang="ru-RU" sz="1100" dirty="0" smtClean="0"/>
              <a:t>тверждено решение </a:t>
            </a:r>
            <a:r>
              <a:rPr lang="ru-RU" sz="1100" dirty="0"/>
              <a:t>о дополнительном выпуске ценных бумаг ПАО «МРСК Юга» - акций обыкновенных именных бездокументарных в количестве 13 015 185 446 (тринадцать миллиардов пятнадцать миллионов сто восемьдесят пять тысяч четыреста сорок шесть) штук номинальной стоимостью 10 (Десять) копеек каждая, размещаемых путем открытой </a:t>
            </a:r>
            <a:r>
              <a:rPr lang="ru-RU" sz="1100" dirty="0" smtClean="0"/>
              <a:t>подписки; утвержден проспект </a:t>
            </a:r>
            <a:r>
              <a:rPr lang="ru-RU" sz="1100" dirty="0"/>
              <a:t>ценных бумаг ПАО «МРСК Юга» - акций обыкновенных именных бездокументарных в количестве 13 015 185 446 (тринадцать миллиардов пятнадцать миллионов сто восемьдесят пять тысяч четыреста сорок шесть) штук номинальной стоимостью 10 (Десять) копеек каждая, размещаемых путем открытой </a:t>
            </a:r>
            <a:r>
              <a:rPr lang="ru-RU" sz="1100" dirty="0" smtClean="0"/>
              <a:t>подписки.</a:t>
            </a:r>
            <a:endParaRPr lang="ru-RU" altLang="ru-RU" sz="1100" b="1" dirty="0" smtClean="0">
              <a:solidFill>
                <a:srgbClr val="00206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100" b="1" dirty="0" smtClean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ru-RU" altLang="ru-RU" sz="1100" b="1" dirty="0">
                <a:solidFill>
                  <a:srgbClr val="002060"/>
                </a:solidFill>
              </a:rPr>
              <a:t>Совет директоров ПАО «МРСК Юга»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05.05.2017 </a:t>
            </a:r>
            <a:r>
              <a:rPr lang="ru-RU" altLang="ru-RU" sz="1100" b="1" dirty="0">
                <a:solidFill>
                  <a:srgbClr val="002060"/>
                </a:solidFill>
              </a:rPr>
              <a:t>(Протокол №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230/2017 </a:t>
            </a:r>
            <a:r>
              <a:rPr lang="ru-RU" altLang="ru-RU" sz="1100" b="1" dirty="0">
                <a:solidFill>
                  <a:srgbClr val="002060"/>
                </a:solidFill>
              </a:rPr>
              <a:t>от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10.05.2017</a:t>
            </a:r>
            <a:r>
              <a:rPr lang="ru-RU" altLang="ru-RU" sz="1100" b="1" dirty="0">
                <a:solidFill>
                  <a:srgbClr val="002060"/>
                </a:solidFill>
              </a:rPr>
              <a:t>)</a:t>
            </a:r>
          </a:p>
          <a:p>
            <a:pPr algn="just">
              <a:buFontTx/>
              <a:buNone/>
              <a:defRPr/>
            </a:pPr>
            <a:r>
              <a:rPr lang="ru-RU" altLang="ru-RU" sz="1100" dirty="0"/>
              <a:t>Советом директоров созвано </a:t>
            </a:r>
            <a:r>
              <a:rPr lang="ru-RU" altLang="ru-RU" sz="1100" dirty="0" smtClean="0"/>
              <a:t>годовое Общее </a:t>
            </a:r>
            <a:r>
              <a:rPr lang="ru-RU" altLang="ru-RU" sz="1100" dirty="0"/>
              <a:t>собрание акционеров Общества в форме заочного голосования </a:t>
            </a:r>
            <a:r>
              <a:rPr lang="ru-RU" altLang="ru-RU" sz="1100" dirty="0" smtClean="0"/>
              <a:t>13 июня 2017 </a:t>
            </a:r>
            <a:r>
              <a:rPr lang="ru-RU" altLang="ru-RU" sz="1100" dirty="0"/>
              <a:t>года со следующей повесткой дня</a:t>
            </a:r>
            <a:r>
              <a:rPr lang="ru-RU" altLang="ru-RU" sz="1100" dirty="0" smtClean="0"/>
              <a:t>: о</a:t>
            </a:r>
            <a:r>
              <a:rPr lang="ru-RU" sz="1100" dirty="0" smtClean="0"/>
              <a:t>б </a:t>
            </a:r>
            <a:r>
              <a:rPr lang="ru-RU" sz="1100" dirty="0"/>
              <a:t>утверждении годового отчета, годовой бухгалтерской (финансовой) отчетности Общества за 2016 </a:t>
            </a:r>
            <a:r>
              <a:rPr lang="ru-RU" sz="1100" dirty="0" smtClean="0"/>
              <a:t>год, о </a:t>
            </a:r>
            <a:r>
              <a:rPr lang="ru-RU" sz="1100" dirty="0"/>
              <a:t>распределении прибыли (в том числе о выплате дивидендов) и убытков Общества по результатам 2016 отчетного </a:t>
            </a:r>
            <a:r>
              <a:rPr lang="ru-RU" sz="1100" dirty="0" smtClean="0"/>
              <a:t>года, об </a:t>
            </a:r>
            <a:r>
              <a:rPr lang="ru-RU" sz="1100" dirty="0"/>
              <a:t>избрании членов Совета директоров </a:t>
            </a:r>
            <a:r>
              <a:rPr lang="ru-RU" sz="1100" dirty="0" smtClean="0"/>
              <a:t>Общества, об </a:t>
            </a:r>
            <a:r>
              <a:rPr lang="ru-RU" sz="1100" dirty="0"/>
              <a:t>избрании членов Ревизионной комиссии </a:t>
            </a:r>
            <a:r>
              <a:rPr lang="ru-RU" sz="1100" dirty="0" smtClean="0"/>
              <a:t>Общества, об </a:t>
            </a:r>
            <a:r>
              <a:rPr lang="ru-RU" sz="1100" dirty="0"/>
              <a:t>утверждении аудитора </a:t>
            </a:r>
            <a:r>
              <a:rPr lang="ru-RU" sz="1100" dirty="0" smtClean="0"/>
              <a:t>Общества, об </a:t>
            </a:r>
            <a:r>
              <a:rPr lang="ru-RU" sz="1100" dirty="0"/>
              <a:t>утверждении Устава Общества в новой </a:t>
            </a:r>
            <a:r>
              <a:rPr lang="ru-RU" sz="1100" dirty="0" smtClean="0"/>
              <a:t>редакции, об </a:t>
            </a:r>
            <a:r>
              <a:rPr lang="ru-RU" sz="1100" dirty="0"/>
              <a:t>утверждении Положения об Общем собрании акционеров Общества в новой </a:t>
            </a:r>
            <a:r>
              <a:rPr lang="ru-RU" sz="1100" dirty="0" smtClean="0"/>
              <a:t>редакции, об </a:t>
            </a:r>
            <a:r>
              <a:rPr lang="ru-RU" sz="1100" dirty="0"/>
              <a:t>утверждении Положения о Совете директоров Общества в новой </a:t>
            </a:r>
            <a:r>
              <a:rPr lang="ru-RU" sz="1100" dirty="0" smtClean="0"/>
              <a:t>редакции, об </a:t>
            </a:r>
            <a:r>
              <a:rPr lang="ru-RU" sz="1100" dirty="0"/>
              <a:t>утверждении Положения о Ревизионной комиссии Общества в новой </a:t>
            </a:r>
            <a:r>
              <a:rPr lang="ru-RU" sz="1100" dirty="0" smtClean="0"/>
              <a:t>редакции, о </a:t>
            </a:r>
            <a:r>
              <a:rPr lang="ru-RU" sz="1100" dirty="0"/>
              <a:t>прекращении участия Общества в Союзе – «Саморегулируемая организация – «Межрегиональное отраслевое объединение работодателей «Объединение организаций, осуществляющих строительство, реконструкцию и капитальный ремонт энергетических объектов, сетей и подстанций «ЭНЕРГОСТРОЙ</a:t>
            </a:r>
            <a:r>
              <a:rPr lang="ru-RU" sz="1100" dirty="0" smtClean="0"/>
              <a:t>», об </a:t>
            </a:r>
            <a:r>
              <a:rPr lang="ru-RU" sz="1100" dirty="0"/>
              <a:t>участии Общества в Саморегулируемой организации Ассоциации «Объединение строителей Южного и Северо-Кавказского округов</a:t>
            </a:r>
            <a:r>
              <a:rPr lang="ru-RU" sz="1100" dirty="0" smtClean="0"/>
              <a:t>». Также Советом директоров Генеральным директором Общества избран Эбзеев Б.Б. на срок до </a:t>
            </a:r>
            <a:r>
              <a:rPr lang="ru-RU" sz="1100" dirty="0"/>
              <a:t>28.07.2020 </a:t>
            </a:r>
            <a:r>
              <a:rPr lang="ru-RU" sz="1100" dirty="0" smtClean="0"/>
              <a:t>включительно.</a:t>
            </a:r>
            <a:endParaRPr lang="ru-RU" altLang="ru-RU" sz="1100" b="1" dirty="0">
              <a:solidFill>
                <a:srgbClr val="002060"/>
              </a:solidFill>
            </a:endParaRPr>
          </a:p>
          <a:p>
            <a:pPr marL="180975" indent="-180975"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100" b="1" dirty="0" smtClean="0">
              <a:solidFill>
                <a:srgbClr val="002060"/>
              </a:solidFill>
            </a:endParaRPr>
          </a:p>
          <a:p>
            <a:pPr marL="180975" indent="-180975"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>
                <a:solidFill>
                  <a:srgbClr val="002060"/>
                </a:solidFill>
              </a:rPr>
              <a:t>Совет директоров ПАО «МРСК Юга»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24.05.2017 </a:t>
            </a:r>
            <a:r>
              <a:rPr lang="ru-RU" altLang="ru-RU" sz="1100" b="1" dirty="0">
                <a:solidFill>
                  <a:srgbClr val="002060"/>
                </a:solidFill>
              </a:rPr>
              <a:t>(Протокол №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232/2017 </a:t>
            </a:r>
            <a:r>
              <a:rPr lang="ru-RU" altLang="ru-RU" sz="1100" b="1" dirty="0">
                <a:solidFill>
                  <a:srgbClr val="002060"/>
                </a:solidFill>
              </a:rPr>
              <a:t>от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29.05.2017)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sz="1100" dirty="0"/>
              <a:t>Советом </a:t>
            </a:r>
            <a:r>
              <a:rPr lang="ru-RU" sz="1100" dirty="0" smtClean="0"/>
              <a:t>директоров утвержден </a:t>
            </a:r>
            <a:r>
              <a:rPr lang="ru-RU" sz="1100" dirty="0"/>
              <a:t>сводный на принципах РСБУ и консолидированный на принципах МСФО бизнес-план Группы МРСК Юга на 2017 год и прогнозные показатели на 2018-2021 </a:t>
            </a:r>
            <a:r>
              <a:rPr lang="ru-RU" sz="1100" dirty="0" smtClean="0"/>
              <a:t>годы, принят </a:t>
            </a:r>
            <a:r>
              <a:rPr lang="ru-RU" sz="1100" dirty="0"/>
              <a:t>к сведению отчет о выполнении Плана корректирующих мероприятий по устранению нарушений, выявленных по результатам выездной проверки Министерства энергетики Российской Федерации хода реализации инвестиционного проекта «Строительство ЛЭП 110 </a:t>
            </a:r>
            <a:r>
              <a:rPr lang="ru-RU" sz="1100" dirty="0" err="1"/>
              <a:t>кВ</a:t>
            </a:r>
            <a:r>
              <a:rPr lang="ru-RU" sz="1100" dirty="0"/>
              <a:t> от ВЛ 110 </a:t>
            </a:r>
            <a:r>
              <a:rPr lang="ru-RU" sz="1100" dirty="0" err="1"/>
              <a:t>кВ</a:t>
            </a:r>
            <a:r>
              <a:rPr lang="ru-RU" sz="1100" dirty="0"/>
              <a:t> «Рассвет - Резиновая с отпайками на ПС Стройиндустрия» (№121) и от ВЛ 110 </a:t>
            </a:r>
            <a:r>
              <a:rPr lang="ru-RU" sz="1100" dirty="0" err="1"/>
              <a:t>кВ</a:t>
            </a:r>
            <a:r>
              <a:rPr lang="ru-RU" sz="1100" dirty="0"/>
              <a:t> «Рассвет-Лесная с отпайками» (№122) для электроснабжения проектируемой ПС 110/110 </a:t>
            </a:r>
            <a:r>
              <a:rPr lang="ru-RU" sz="1100" dirty="0" err="1"/>
              <a:t>кВ</a:t>
            </a:r>
            <a:r>
              <a:rPr lang="ru-RU" sz="1100" dirty="0"/>
              <a:t>» за 4 квартал 2016 года и 1 квартал 2017 </a:t>
            </a:r>
            <a:r>
              <a:rPr lang="ru-RU" sz="1100" dirty="0" smtClean="0"/>
              <a:t>года, утвержден </a:t>
            </a:r>
            <a:r>
              <a:rPr lang="ru-RU" sz="1100" dirty="0"/>
              <a:t>отчет Генерального директора ПАО «МРСК Юга» об итогах выполнения целевых значений ключевых показателей эффективности Генерального директора Общества за 2016 </a:t>
            </a:r>
            <a:r>
              <a:rPr lang="ru-RU" sz="1100" dirty="0" smtClean="0"/>
              <a:t>год.</a:t>
            </a:r>
            <a:endParaRPr lang="ru-RU" altLang="ru-RU" sz="1100" b="1" dirty="0" smtClean="0">
              <a:solidFill>
                <a:srgbClr val="002060"/>
              </a:solidFill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9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9803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5279</Words>
  <Application>Microsoft Office PowerPoint</Application>
  <PresentationFormat>Экран (4:3)</PresentationFormat>
  <Paragraphs>1377</Paragraphs>
  <Slides>30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Arial Unicode MS</vt:lpstr>
      <vt:lpstr>Arial</vt:lpstr>
      <vt:lpstr>Arial Cyr</vt:lpstr>
      <vt:lpstr>Calibri</vt:lpstr>
      <vt:lpstr>Courier New</vt:lpstr>
      <vt:lpstr>Tahoma</vt:lpstr>
      <vt:lpstr>Times New Roman</vt:lpstr>
      <vt:lpstr>11_Специальное оформление</vt:lpstr>
      <vt:lpstr>Лист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Киселев Александр Петрович</dc:creator>
  <cp:lastModifiedBy>Казак Наталья Васильевна</cp:lastModifiedBy>
  <cp:revision>21</cp:revision>
  <dcterms:created xsi:type="dcterms:W3CDTF">2016-08-24T12:57:42Z</dcterms:created>
  <dcterms:modified xsi:type="dcterms:W3CDTF">2017-08-22T08:19:41Z</dcterms:modified>
</cp:coreProperties>
</file>